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Roboto Slab"/>
      <p:regular r:id="rId49"/>
      <p:bold r:id="rId50"/>
    </p:embeddedFont>
    <p:embeddedFont>
      <p:font typeface="Roboto"/>
      <p:regular r:id="rId51"/>
      <p:bold r:id="rId52"/>
      <p:italic r:id="rId53"/>
      <p:boldItalic r:id="rId54"/>
    </p:embeddedFont>
    <p:embeddedFont>
      <p:font typeface="Roboto Slab SemiBold"/>
      <p:regular r:id="rId55"/>
      <p:bold r:id="rId56"/>
    </p:embeddedFont>
    <p:embeddedFont>
      <p:font typeface="Roboto Slab Medium"/>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9" roundtripDataSignature="AMtx7mjYRKW97yabv9Z7exz6HX4K4WWl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0E7FEC8-804A-4EF4-BEFF-3DFCFF81AF45}">
  <a:tblStyle styleId="{E0E7FEC8-804A-4EF4-BEFF-3DFCFF81AF4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RobotoSlab-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regular.fntdata"/><Relationship Id="rId50" Type="http://schemas.openxmlformats.org/officeDocument/2006/relationships/font" Target="fonts/RobotoSlab-bold.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5.xml"/><Relationship Id="rId55" Type="http://schemas.openxmlformats.org/officeDocument/2006/relationships/font" Target="fonts/RobotoSlabSemiBold-regular.fntdata"/><Relationship Id="rId10" Type="http://schemas.openxmlformats.org/officeDocument/2006/relationships/slide" Target="slides/slide4.xml"/><Relationship Id="rId54" Type="http://schemas.openxmlformats.org/officeDocument/2006/relationships/font" Target="fonts/Roboto-boldItalic.fntdata"/><Relationship Id="rId13" Type="http://schemas.openxmlformats.org/officeDocument/2006/relationships/slide" Target="slides/slide7.xml"/><Relationship Id="rId57" Type="http://schemas.openxmlformats.org/officeDocument/2006/relationships/font" Target="fonts/RobotoSlabMedium-regular.fntdata"/><Relationship Id="rId12" Type="http://schemas.openxmlformats.org/officeDocument/2006/relationships/slide" Target="slides/slide6.xml"/><Relationship Id="rId56" Type="http://schemas.openxmlformats.org/officeDocument/2006/relationships/font" Target="fonts/RobotoSlabSemiBold-bold.fntdata"/><Relationship Id="rId15" Type="http://schemas.openxmlformats.org/officeDocument/2006/relationships/slide" Target="slides/slide9.xml"/><Relationship Id="rId59" Type="http://customschemas.google.com/relationships/presentationmetadata" Target="metadata"/><Relationship Id="rId14" Type="http://schemas.openxmlformats.org/officeDocument/2006/relationships/slide" Target="slides/slide8.xml"/><Relationship Id="rId58" Type="http://schemas.openxmlformats.org/officeDocument/2006/relationships/font" Target="fonts/RobotoSlab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c1184ee02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1c1184ee02b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cc1d62469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1cc1d62469a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cc1d62469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1cc1d62469a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c2cff0469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1c2cff0469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ba8596d7d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1ba8596d7dd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ba8596d7d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1ba8596d7dd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c6e0b7fe3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c6e0b7fe3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ba8596d7d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1ba8596d7dd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ba8596d7d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1ba8596d7dd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bbd8885d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1bbd8885d6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bbd8885d6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1bbd8885d6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c6eba4c94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g1c6eba4c94b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bbd8885d6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1bbd8885d69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bbd8885d6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1bbd8885d69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kiến trúc</a:t>
            </a:r>
            <a:br>
              <a:rPr lang="vi"/>
            </a:br>
            <a:r>
              <a:rPr lang="vi"/>
              <a:t>công nghệ</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cc1d62469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cc1d62469a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kiến trúc</a:t>
            </a:r>
            <a:br>
              <a:rPr lang="vi"/>
            </a:br>
            <a:r>
              <a:rPr lang="vi"/>
              <a:t>công nghệ</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cc1d62469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cc1d62469a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kiến trúc</a:t>
            </a:r>
            <a:br>
              <a:rPr lang="vi"/>
            </a:br>
            <a:r>
              <a:rPr lang="vi"/>
              <a:t>công nghệ</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c6eba4c94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1c6eba4c94b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c6eba4c94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1c6eba4c94b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c6eba4c94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1c6eba4c94b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c6eba4c94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1c6eba4c94b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c6eba4c94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1c6eba4c94b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cc1d62469a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1cc1d62469a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c6eba4c94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1c6eba4c94b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cc1d62469a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cc1d62469a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c6eba4c94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c6eba4c94b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cc1d62469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1cc1d62469a_1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c6eba4c94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1c6eba4c94b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cc1d62469a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1cc1d62469a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724c88329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1724c883292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b105a9c4a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1b105a9c4ae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b105a9c4a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1b105a9c4ae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b105a9c4a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b105a9c4ae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cc1d62469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cc1d62469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72161049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721610495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c1184ee02b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1c1184ee02b_2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b105a9c4a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1b105a9c4ae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cc1d62469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cc1d62469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cc1d62469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1cc1d62469a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cc1d62469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1cc1d62469a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1c1184ee02b_1_6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g1c1184ee02b_1_6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1c1184ee02b_1_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1c1184ee02b_1_9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g1c1184ee02b_1_9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g1c1184ee02b_1_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1c1184ee02b_1_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g1c1184ee02b_1_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g1c1184ee02b_1_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g1c1184ee02b_1_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1c1184ee02b_1_6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g1c1184ee02b_1_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1c1184ee02b_1_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g1c1184ee02b_1_7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g1c1184ee02b_1_7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g1c1184ee02b_1_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1c1184ee02b_1_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g1c1184ee02b_1_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1c1184ee02b_1_8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g1c1184ee02b_1_8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g1c1184ee02b_1_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1c1184ee02b_1_8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g1c1184ee02b_1_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1c1184ee02b_1_9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g1c1184ee02b_1_9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g1c1184ee02b_1_9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g1c1184ee02b_1_9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g1c1184ee02b_1_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1c1184ee02b_1_9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g1c1184ee02b_1_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1c1184ee02b_1_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g1c1184ee02b_1_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g1c1184ee02b_1_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28.png"/><Relationship Id="rId13" Type="http://schemas.openxmlformats.org/officeDocument/2006/relationships/image" Target="../media/image29.png"/><Relationship Id="rId12"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22.png"/><Relationship Id="rId15" Type="http://schemas.openxmlformats.org/officeDocument/2006/relationships/image" Target="../media/image32.png"/><Relationship Id="rId14" Type="http://schemas.openxmlformats.org/officeDocument/2006/relationships/image" Target="../media/image34.png"/><Relationship Id="rId5" Type="http://schemas.openxmlformats.org/officeDocument/2006/relationships/image" Target="../media/image11.png"/><Relationship Id="rId6" Type="http://schemas.openxmlformats.org/officeDocument/2006/relationships/image" Target="../media/image18.png"/><Relationship Id="rId7" Type="http://schemas.openxmlformats.org/officeDocument/2006/relationships/image" Target="../media/image2.png"/><Relationship Id="rId8"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yelp.com/datase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4.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5.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3.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g1c1184ee02b_1_5"/>
          <p:cNvSpPr txBox="1"/>
          <p:nvPr>
            <p:ph idx="1" type="subTitle"/>
          </p:nvPr>
        </p:nvSpPr>
        <p:spPr>
          <a:xfrm>
            <a:off x="898350" y="1885888"/>
            <a:ext cx="7051200" cy="64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852"/>
              <a:buNone/>
            </a:pPr>
            <a:r>
              <a:rPr b="1" lang="vi" sz="3000">
                <a:latin typeface="Roboto Slab"/>
                <a:ea typeface="Roboto Slab"/>
                <a:cs typeface="Roboto Slab"/>
                <a:sym typeface="Roboto Slab"/>
              </a:rPr>
              <a:t>Tiểu luận chuyên ngành</a:t>
            </a:r>
            <a:endParaRPr b="1" sz="2380">
              <a:solidFill>
                <a:srgbClr val="434343"/>
              </a:solidFill>
              <a:latin typeface="Roboto Slab"/>
              <a:ea typeface="Roboto Slab"/>
              <a:cs typeface="Roboto Slab"/>
              <a:sym typeface="Roboto Slab"/>
            </a:endParaRPr>
          </a:p>
        </p:txBody>
      </p:sp>
      <p:sp>
        <p:nvSpPr>
          <p:cNvPr id="55" name="Google Shape;55;g1c1184ee02b_1_5"/>
          <p:cNvSpPr txBox="1"/>
          <p:nvPr/>
        </p:nvSpPr>
        <p:spPr>
          <a:xfrm>
            <a:off x="1025075" y="2480675"/>
            <a:ext cx="70512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vi" sz="1700" u="none" cap="none" strike="noStrike">
                <a:solidFill>
                  <a:srgbClr val="434343"/>
                </a:solidFill>
                <a:latin typeface="Roboto Slab Medium"/>
                <a:ea typeface="Roboto Slab Medium"/>
                <a:cs typeface="Roboto Slab Medium"/>
                <a:sym typeface="Roboto Slab Medium"/>
              </a:rPr>
              <a:t>Đề tài: Tìm hiểu kiến trúc Delta và ứng dụng</a:t>
            </a:r>
            <a:endParaRPr b="0" i="0" sz="1700" u="none" cap="none" strike="noStrike">
              <a:solidFill>
                <a:srgbClr val="434343"/>
              </a:solidFill>
              <a:latin typeface="Roboto Slab Medium"/>
              <a:ea typeface="Roboto Slab Medium"/>
              <a:cs typeface="Roboto Slab Medium"/>
              <a:sym typeface="Roboto Slab Medium"/>
            </a:endParaRPr>
          </a:p>
        </p:txBody>
      </p:sp>
      <p:sp>
        <p:nvSpPr>
          <p:cNvPr id="56" name="Google Shape;56;g1c1184ee02b_1_5"/>
          <p:cNvSpPr txBox="1"/>
          <p:nvPr/>
        </p:nvSpPr>
        <p:spPr>
          <a:xfrm>
            <a:off x="707550" y="3064250"/>
            <a:ext cx="6270300" cy="1950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lang="vi" sz="1700">
                <a:solidFill>
                  <a:srgbClr val="434343"/>
                </a:solidFill>
                <a:latin typeface="Roboto Slab Medium"/>
                <a:ea typeface="Roboto Slab Medium"/>
                <a:cs typeface="Roboto Slab Medium"/>
                <a:sym typeface="Roboto Slab Medium"/>
              </a:rPr>
              <a:t>GVHD</a:t>
            </a:r>
            <a:r>
              <a:rPr b="0" i="0" lang="vi" sz="1700" u="none" cap="none" strike="noStrike">
                <a:solidFill>
                  <a:srgbClr val="434343"/>
                </a:solidFill>
                <a:latin typeface="Roboto Slab Medium"/>
                <a:ea typeface="Roboto Slab Medium"/>
                <a:cs typeface="Roboto Slab Medium"/>
                <a:sym typeface="Roboto Slab Medium"/>
              </a:rPr>
              <a:t>:  	Th.s Qu</a:t>
            </a:r>
            <a:r>
              <a:rPr lang="vi" sz="1700">
                <a:solidFill>
                  <a:srgbClr val="434343"/>
                </a:solidFill>
                <a:latin typeface="Roboto Slab Medium"/>
                <a:ea typeface="Roboto Slab Medium"/>
                <a:cs typeface="Roboto Slab Medium"/>
                <a:sym typeface="Roboto Slab Medium"/>
              </a:rPr>
              <a:t>á</a:t>
            </a:r>
            <a:r>
              <a:rPr b="0" i="0" lang="vi" sz="1700" u="none" cap="none" strike="noStrike">
                <a:solidFill>
                  <a:srgbClr val="434343"/>
                </a:solidFill>
                <a:latin typeface="Roboto Slab Medium"/>
                <a:ea typeface="Roboto Slab Medium"/>
                <a:cs typeface="Roboto Slab Medium"/>
                <a:sym typeface="Roboto Slab Medium"/>
              </a:rPr>
              <a:t>ch </a:t>
            </a:r>
            <a:r>
              <a:rPr lang="vi" sz="1700">
                <a:solidFill>
                  <a:srgbClr val="434343"/>
                </a:solidFill>
                <a:latin typeface="Roboto Slab Medium"/>
                <a:ea typeface="Roboto Slab Medium"/>
                <a:cs typeface="Roboto Slab Medium"/>
                <a:sym typeface="Roboto Slab Medium"/>
              </a:rPr>
              <a:t>Đì</a:t>
            </a:r>
            <a:r>
              <a:rPr b="0" i="0" lang="vi" sz="1700" u="none" cap="none" strike="noStrike">
                <a:solidFill>
                  <a:srgbClr val="434343"/>
                </a:solidFill>
                <a:latin typeface="Roboto Slab Medium"/>
                <a:ea typeface="Roboto Slab Medium"/>
                <a:cs typeface="Roboto Slab Medium"/>
                <a:sym typeface="Roboto Slab Medium"/>
              </a:rPr>
              <a:t>nh Ho</a:t>
            </a:r>
            <a:r>
              <a:rPr lang="vi" sz="1700">
                <a:solidFill>
                  <a:srgbClr val="434343"/>
                </a:solidFill>
                <a:latin typeface="Roboto Slab Medium"/>
                <a:ea typeface="Roboto Slab Medium"/>
                <a:cs typeface="Roboto Slab Medium"/>
                <a:sym typeface="Roboto Slab Medium"/>
              </a:rPr>
              <a:t>à</a:t>
            </a:r>
            <a:r>
              <a:rPr b="0" i="0" lang="vi" sz="1700" u="none" cap="none" strike="noStrike">
                <a:solidFill>
                  <a:srgbClr val="434343"/>
                </a:solidFill>
                <a:latin typeface="Roboto Slab Medium"/>
                <a:ea typeface="Roboto Slab Medium"/>
                <a:cs typeface="Roboto Slab Medium"/>
                <a:sym typeface="Roboto Slab Medium"/>
              </a:rPr>
              <a:t>ng</a:t>
            </a:r>
            <a:endParaRPr b="0" i="0" sz="1700" u="none" cap="none" strike="noStrike">
              <a:solidFill>
                <a:srgbClr val="434343"/>
              </a:solidFill>
              <a:latin typeface="Roboto Slab Medium"/>
              <a:ea typeface="Roboto Slab Medium"/>
              <a:cs typeface="Roboto Slab Medium"/>
              <a:sym typeface="Roboto Slab Medium"/>
            </a:endParaRPr>
          </a:p>
          <a:p>
            <a:pPr indent="0" lvl="0" marL="0" marR="0" rtl="0" algn="l">
              <a:lnSpc>
                <a:spcPct val="115000"/>
              </a:lnSpc>
              <a:spcBef>
                <a:spcPts val="0"/>
              </a:spcBef>
              <a:spcAft>
                <a:spcPts val="0"/>
              </a:spcAft>
              <a:buClr>
                <a:srgbClr val="000000"/>
              </a:buClr>
              <a:buSzPts val="1700"/>
              <a:buFont typeface="Arial"/>
              <a:buNone/>
            </a:pPr>
            <a:r>
              <a:rPr lang="vi" sz="1700">
                <a:solidFill>
                  <a:srgbClr val="434343"/>
                </a:solidFill>
                <a:latin typeface="Roboto Slab Medium"/>
                <a:ea typeface="Roboto Slab Medium"/>
                <a:cs typeface="Roboto Slab Medium"/>
                <a:sym typeface="Roboto Slab Medium"/>
              </a:rPr>
              <a:t>GVPB: 	TS. Nguyễn Thiên Bảo</a:t>
            </a:r>
            <a:endParaRPr sz="1700">
              <a:solidFill>
                <a:srgbClr val="434343"/>
              </a:solidFill>
              <a:latin typeface="Roboto Slab Medium"/>
              <a:ea typeface="Roboto Slab Medium"/>
              <a:cs typeface="Roboto Slab Medium"/>
              <a:sym typeface="Roboto Slab Medium"/>
            </a:endParaRPr>
          </a:p>
          <a:p>
            <a:pPr indent="0" lvl="0" marL="0" marR="0" rtl="0" algn="l">
              <a:lnSpc>
                <a:spcPct val="115000"/>
              </a:lnSpc>
              <a:spcBef>
                <a:spcPts val="0"/>
              </a:spcBef>
              <a:spcAft>
                <a:spcPts val="0"/>
              </a:spcAft>
              <a:buClr>
                <a:srgbClr val="000000"/>
              </a:buClr>
              <a:buSzPts val="1700"/>
              <a:buFont typeface="Arial"/>
              <a:buNone/>
            </a:pPr>
            <a:r>
              <a:t/>
            </a:r>
            <a:endParaRPr sz="1700">
              <a:solidFill>
                <a:srgbClr val="434343"/>
              </a:solidFill>
              <a:latin typeface="Roboto Slab Medium"/>
              <a:ea typeface="Roboto Slab Medium"/>
              <a:cs typeface="Roboto Slab Medium"/>
              <a:sym typeface="Roboto Slab Medium"/>
            </a:endParaRPr>
          </a:p>
          <a:p>
            <a:pPr indent="0" lvl="0" marL="0" marR="0" rtl="0" algn="l">
              <a:lnSpc>
                <a:spcPct val="115000"/>
              </a:lnSpc>
              <a:spcBef>
                <a:spcPts val="0"/>
              </a:spcBef>
              <a:spcAft>
                <a:spcPts val="0"/>
              </a:spcAft>
              <a:buClr>
                <a:srgbClr val="000000"/>
              </a:buClr>
              <a:buSzPts val="1700"/>
              <a:buFont typeface="Arial"/>
              <a:buNone/>
            </a:pPr>
            <a:r>
              <a:rPr lang="vi" sz="1700">
                <a:solidFill>
                  <a:srgbClr val="434343"/>
                </a:solidFill>
                <a:latin typeface="Roboto Slab Medium"/>
                <a:ea typeface="Roboto Slab Medium"/>
                <a:cs typeface="Roboto Slab Medium"/>
                <a:sym typeface="Roboto Slab Medium"/>
              </a:rPr>
              <a:t>SVTH:</a:t>
            </a:r>
            <a:endParaRPr b="0" i="0" sz="1700" u="none" cap="none" strike="noStrike">
              <a:solidFill>
                <a:srgbClr val="434343"/>
              </a:solidFill>
              <a:latin typeface="Roboto Slab Medium"/>
              <a:ea typeface="Roboto Slab Medium"/>
              <a:cs typeface="Roboto Slab Medium"/>
              <a:sym typeface="Roboto Slab Medium"/>
            </a:endParaRPr>
          </a:p>
          <a:p>
            <a:pPr indent="0" lvl="0" marL="0" marR="0" rtl="0" algn="l">
              <a:lnSpc>
                <a:spcPct val="115000"/>
              </a:lnSpc>
              <a:spcBef>
                <a:spcPts val="0"/>
              </a:spcBef>
              <a:spcAft>
                <a:spcPts val="0"/>
              </a:spcAft>
              <a:buClr>
                <a:srgbClr val="000000"/>
              </a:buClr>
              <a:buSzPts val="1700"/>
              <a:buFont typeface="Arial"/>
              <a:buNone/>
            </a:pPr>
            <a:r>
              <a:rPr b="0" i="0" lang="vi" sz="1700" u="none" cap="none" strike="noStrike">
                <a:solidFill>
                  <a:srgbClr val="434343"/>
                </a:solidFill>
                <a:latin typeface="Roboto Slab Medium"/>
                <a:ea typeface="Roboto Slab Medium"/>
                <a:cs typeface="Roboto Slab Medium"/>
                <a:sym typeface="Roboto Slab Medium"/>
              </a:rPr>
              <a:t>			Tr</a:t>
            </a:r>
            <a:r>
              <a:rPr lang="vi" sz="1700">
                <a:solidFill>
                  <a:srgbClr val="434343"/>
                </a:solidFill>
                <a:latin typeface="Roboto Slab Medium"/>
                <a:ea typeface="Roboto Slab Medium"/>
                <a:cs typeface="Roboto Slab Medium"/>
                <a:sym typeface="Roboto Slab Medium"/>
              </a:rPr>
              <a:t>ầ</a:t>
            </a:r>
            <a:r>
              <a:rPr b="0" i="0" lang="vi" sz="1700" u="none" cap="none" strike="noStrike">
                <a:solidFill>
                  <a:srgbClr val="434343"/>
                </a:solidFill>
                <a:latin typeface="Roboto Slab Medium"/>
                <a:ea typeface="Roboto Slab Medium"/>
                <a:cs typeface="Roboto Slab Medium"/>
                <a:sym typeface="Roboto Slab Medium"/>
              </a:rPr>
              <a:t>n C</a:t>
            </a:r>
            <a:r>
              <a:rPr lang="vi" sz="1700">
                <a:solidFill>
                  <a:srgbClr val="434343"/>
                </a:solidFill>
                <a:latin typeface="Roboto Slab Medium"/>
                <a:ea typeface="Roboto Slab Medium"/>
                <a:cs typeface="Roboto Slab Medium"/>
                <a:sym typeface="Roboto Slab Medium"/>
              </a:rPr>
              <a:t>ô</a:t>
            </a:r>
            <a:r>
              <a:rPr b="0" i="0" lang="vi" sz="1700" u="none" cap="none" strike="noStrike">
                <a:solidFill>
                  <a:srgbClr val="434343"/>
                </a:solidFill>
                <a:latin typeface="Roboto Slab Medium"/>
                <a:ea typeface="Roboto Slab Medium"/>
                <a:cs typeface="Roboto Slab Medium"/>
                <a:sym typeface="Roboto Slab Medium"/>
              </a:rPr>
              <a:t>ng Tu</a:t>
            </a:r>
            <a:r>
              <a:rPr lang="vi" sz="1700">
                <a:solidFill>
                  <a:srgbClr val="434343"/>
                </a:solidFill>
                <a:latin typeface="Roboto Slab Medium"/>
                <a:ea typeface="Roboto Slab Medium"/>
                <a:cs typeface="Roboto Slab Medium"/>
                <a:sym typeface="Roboto Slab Medium"/>
              </a:rPr>
              <a:t>ấ</a:t>
            </a:r>
            <a:r>
              <a:rPr b="0" i="0" lang="vi" sz="1700" u="none" cap="none" strike="noStrike">
                <a:solidFill>
                  <a:srgbClr val="434343"/>
                </a:solidFill>
                <a:latin typeface="Roboto Slab Medium"/>
                <a:ea typeface="Roboto Slab Medium"/>
                <a:cs typeface="Roboto Slab Medium"/>
                <a:sym typeface="Roboto Slab Medium"/>
              </a:rPr>
              <a:t>n M</a:t>
            </a:r>
            <a:r>
              <a:rPr lang="vi" sz="1700">
                <a:solidFill>
                  <a:srgbClr val="434343"/>
                </a:solidFill>
                <a:latin typeface="Roboto Slab Medium"/>
                <a:ea typeface="Roboto Slab Medium"/>
                <a:cs typeface="Roboto Slab Medium"/>
                <a:sym typeface="Roboto Slab Medium"/>
              </a:rPr>
              <a:t>ạ</a:t>
            </a:r>
            <a:r>
              <a:rPr b="0" i="0" lang="vi" sz="1700" u="none" cap="none" strike="noStrike">
                <a:solidFill>
                  <a:srgbClr val="434343"/>
                </a:solidFill>
                <a:latin typeface="Roboto Slab Medium"/>
                <a:ea typeface="Roboto Slab Medium"/>
                <a:cs typeface="Roboto Slab Medium"/>
                <a:sym typeface="Roboto Slab Medium"/>
              </a:rPr>
              <a:t>nh: 	19133035</a:t>
            </a:r>
            <a:endParaRPr b="0" i="0" sz="1700" u="none" cap="none" strike="noStrike">
              <a:solidFill>
                <a:srgbClr val="434343"/>
              </a:solidFill>
              <a:latin typeface="Roboto Slab Medium"/>
              <a:ea typeface="Roboto Slab Medium"/>
              <a:cs typeface="Roboto Slab Medium"/>
              <a:sym typeface="Roboto Slab Medium"/>
            </a:endParaRPr>
          </a:p>
          <a:p>
            <a:pPr indent="0" lvl="0" marL="0" marR="0" rtl="0" algn="l">
              <a:lnSpc>
                <a:spcPct val="115000"/>
              </a:lnSpc>
              <a:spcBef>
                <a:spcPts val="0"/>
              </a:spcBef>
              <a:spcAft>
                <a:spcPts val="0"/>
              </a:spcAft>
              <a:buClr>
                <a:srgbClr val="000000"/>
              </a:buClr>
              <a:buSzPts val="1700"/>
              <a:buFont typeface="Arial"/>
              <a:buNone/>
            </a:pPr>
            <a:r>
              <a:rPr b="0" i="0" lang="vi" sz="1700" u="none" cap="none" strike="noStrike">
                <a:solidFill>
                  <a:srgbClr val="434343"/>
                </a:solidFill>
                <a:latin typeface="Roboto Slab Medium"/>
                <a:ea typeface="Roboto Slab Medium"/>
                <a:cs typeface="Roboto Slab Medium"/>
                <a:sym typeface="Roboto Slab Medium"/>
              </a:rPr>
              <a:t>			Tr</a:t>
            </a:r>
            <a:r>
              <a:rPr lang="vi" sz="1700">
                <a:solidFill>
                  <a:srgbClr val="434343"/>
                </a:solidFill>
                <a:latin typeface="Roboto Slab Medium"/>
                <a:ea typeface="Roboto Slab Medium"/>
                <a:cs typeface="Roboto Slab Medium"/>
                <a:sym typeface="Roboto Slab Medium"/>
              </a:rPr>
              <a:t>ầ</a:t>
            </a:r>
            <a:r>
              <a:rPr b="0" i="0" lang="vi" sz="1700" u="none" cap="none" strike="noStrike">
                <a:solidFill>
                  <a:srgbClr val="434343"/>
                </a:solidFill>
                <a:latin typeface="Roboto Slab Medium"/>
                <a:ea typeface="Roboto Slab Medium"/>
                <a:cs typeface="Roboto Slab Medium"/>
                <a:sym typeface="Roboto Slab Medium"/>
              </a:rPr>
              <a:t>n Ph</a:t>
            </a:r>
            <a:r>
              <a:rPr lang="vi" sz="1700">
                <a:solidFill>
                  <a:srgbClr val="434343"/>
                </a:solidFill>
                <a:latin typeface="Roboto Slab Medium"/>
                <a:ea typeface="Roboto Slab Medium"/>
                <a:cs typeface="Roboto Slab Medium"/>
                <a:sym typeface="Roboto Slab Medium"/>
              </a:rPr>
              <a:t>á</a:t>
            </a:r>
            <a:r>
              <a:rPr b="0" i="0" lang="vi" sz="1700" u="none" cap="none" strike="noStrike">
                <a:solidFill>
                  <a:srgbClr val="434343"/>
                </a:solidFill>
                <a:latin typeface="Roboto Slab Medium"/>
                <a:ea typeface="Roboto Slab Medium"/>
                <a:cs typeface="Roboto Slab Medium"/>
                <a:sym typeface="Roboto Slab Medium"/>
              </a:rPr>
              <a:t>t </a:t>
            </a:r>
            <a:r>
              <a:rPr lang="vi" sz="1700">
                <a:solidFill>
                  <a:srgbClr val="434343"/>
                </a:solidFill>
                <a:latin typeface="Roboto Slab Medium"/>
                <a:ea typeface="Roboto Slab Medium"/>
                <a:cs typeface="Roboto Slab Medium"/>
                <a:sym typeface="Roboto Slab Medium"/>
              </a:rPr>
              <a:t>Đạ</a:t>
            </a:r>
            <a:r>
              <a:rPr b="0" i="0" lang="vi" sz="1700" u="none" cap="none" strike="noStrike">
                <a:solidFill>
                  <a:srgbClr val="434343"/>
                </a:solidFill>
                <a:latin typeface="Roboto Slab Medium"/>
                <a:ea typeface="Roboto Slab Medium"/>
                <a:cs typeface="Roboto Slab Medium"/>
                <a:sym typeface="Roboto Slab Medium"/>
              </a:rPr>
              <a:t>t: 			19133018</a:t>
            </a:r>
            <a:endParaRPr b="0" i="0" sz="1700" u="none" cap="none" strike="noStrike">
              <a:solidFill>
                <a:srgbClr val="434343"/>
              </a:solidFill>
              <a:latin typeface="Roboto Slab Medium"/>
              <a:ea typeface="Roboto Slab Medium"/>
              <a:cs typeface="Roboto Slab Medium"/>
              <a:sym typeface="Roboto Slab Medium"/>
            </a:endParaRPr>
          </a:p>
        </p:txBody>
      </p:sp>
      <p:cxnSp>
        <p:nvCxnSpPr>
          <p:cNvPr id="57" name="Google Shape;57;g1c1184ee02b_1_5"/>
          <p:cNvCxnSpPr/>
          <p:nvPr/>
        </p:nvCxnSpPr>
        <p:spPr>
          <a:xfrm>
            <a:off x="1458075" y="599938"/>
            <a:ext cx="6270300" cy="0"/>
          </a:xfrm>
          <a:prstGeom prst="straightConnector1">
            <a:avLst/>
          </a:prstGeom>
          <a:noFill/>
          <a:ln cap="flat" cmpd="sng" w="9525">
            <a:solidFill>
              <a:schemeClr val="dk2"/>
            </a:solidFill>
            <a:prstDash val="solid"/>
            <a:round/>
            <a:headEnd len="sm" w="sm" type="none"/>
            <a:tailEnd len="sm" w="sm" type="none"/>
          </a:ln>
        </p:spPr>
      </p:cxnSp>
      <p:sp>
        <p:nvSpPr>
          <p:cNvPr id="58" name="Google Shape;58;g1c1184ee02b_1_5"/>
          <p:cNvSpPr txBox="1"/>
          <p:nvPr/>
        </p:nvSpPr>
        <p:spPr>
          <a:xfrm>
            <a:off x="2152500" y="597375"/>
            <a:ext cx="45429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0" i="0" lang="vi" sz="2300" u="none" cap="none" strike="noStrike">
                <a:solidFill>
                  <a:schemeClr val="dk2"/>
                </a:solidFill>
                <a:latin typeface="Roboto Slab SemiBold"/>
                <a:ea typeface="Roboto Slab SemiBold"/>
                <a:cs typeface="Roboto Slab SemiBold"/>
                <a:sym typeface="Roboto Slab SemiBold"/>
              </a:rPr>
              <a:t>Khoa Công Nghệ Thông Tin</a:t>
            </a:r>
            <a:endParaRPr b="0" i="0" sz="2300" u="none" cap="none" strike="noStrike">
              <a:solidFill>
                <a:schemeClr val="dk2"/>
              </a:solidFill>
              <a:latin typeface="Roboto Slab SemiBold"/>
              <a:ea typeface="Roboto Slab SemiBold"/>
              <a:cs typeface="Roboto Slab SemiBold"/>
              <a:sym typeface="Roboto Slab SemiBold"/>
            </a:endParaRPr>
          </a:p>
        </p:txBody>
      </p:sp>
      <p:sp>
        <p:nvSpPr>
          <p:cNvPr id="59" name="Google Shape;59;g1c1184ee02b_1_5"/>
          <p:cNvSpPr txBox="1"/>
          <p:nvPr/>
        </p:nvSpPr>
        <p:spPr>
          <a:xfrm>
            <a:off x="948875" y="14950"/>
            <a:ext cx="70512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vi" sz="2600" u="none" cap="none" strike="noStrike">
                <a:solidFill>
                  <a:schemeClr val="dk2"/>
                </a:solidFill>
                <a:latin typeface="Roboto Slab SemiBold"/>
                <a:ea typeface="Roboto Slab SemiBold"/>
                <a:cs typeface="Roboto Slab SemiBold"/>
                <a:sym typeface="Roboto Slab SemiBold"/>
              </a:rPr>
              <a:t>Trường Đại Học Sư Phạm Kỹ Thu</a:t>
            </a:r>
            <a:r>
              <a:rPr lang="vi" sz="2600">
                <a:solidFill>
                  <a:schemeClr val="dk2"/>
                </a:solidFill>
                <a:latin typeface="Roboto Slab SemiBold"/>
                <a:ea typeface="Roboto Slab SemiBold"/>
                <a:cs typeface="Roboto Slab SemiBold"/>
                <a:sym typeface="Roboto Slab SemiBold"/>
              </a:rPr>
              <a:t>ậ</a:t>
            </a:r>
            <a:r>
              <a:rPr b="0" i="0" lang="vi" sz="2600" u="none" cap="none" strike="noStrike">
                <a:solidFill>
                  <a:schemeClr val="dk2"/>
                </a:solidFill>
                <a:latin typeface="Roboto Slab SemiBold"/>
                <a:ea typeface="Roboto Slab SemiBold"/>
                <a:cs typeface="Roboto Slab SemiBold"/>
                <a:sym typeface="Roboto Slab SemiBold"/>
              </a:rPr>
              <a:t>t TPHCM</a:t>
            </a:r>
            <a:endParaRPr b="0" i="0" sz="2600" u="none" cap="none" strike="noStrike">
              <a:solidFill>
                <a:schemeClr val="dk2"/>
              </a:solidFill>
              <a:latin typeface="Roboto Slab SemiBold"/>
              <a:ea typeface="Roboto Slab SemiBold"/>
              <a:cs typeface="Roboto Slab SemiBold"/>
              <a:sym typeface="Roboto Slab SemiBold"/>
            </a:endParaRPr>
          </a:p>
        </p:txBody>
      </p:sp>
      <p:pic>
        <p:nvPicPr>
          <p:cNvPr id="60" name="Google Shape;60;g1c1184ee02b_1_5"/>
          <p:cNvPicPr preferRelativeResize="0"/>
          <p:nvPr/>
        </p:nvPicPr>
        <p:blipFill rotWithShape="1">
          <a:blip r:embed="rId3">
            <a:alphaModFix/>
          </a:blip>
          <a:srcRect b="0" l="0" r="0" t="0"/>
          <a:stretch/>
        </p:blipFill>
        <p:spPr>
          <a:xfrm>
            <a:off x="4001492" y="1102801"/>
            <a:ext cx="844902" cy="8449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g1cc1d62469a_0_47"/>
          <p:cNvPicPr preferRelativeResize="0"/>
          <p:nvPr/>
        </p:nvPicPr>
        <p:blipFill rotWithShape="1">
          <a:blip r:embed="rId3">
            <a:alphaModFix/>
          </a:blip>
          <a:srcRect b="0" l="0" r="0" t="0"/>
          <a:stretch/>
        </p:blipFill>
        <p:spPr>
          <a:xfrm>
            <a:off x="646651" y="662525"/>
            <a:ext cx="7711550" cy="4445725"/>
          </a:xfrm>
          <a:prstGeom prst="rect">
            <a:avLst/>
          </a:prstGeom>
          <a:noFill/>
          <a:ln>
            <a:noFill/>
          </a:ln>
        </p:spPr>
      </p:pic>
      <p:sp>
        <p:nvSpPr>
          <p:cNvPr id="120" name="Google Shape;120;g1cc1d62469a_0_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121" name="Google Shape;121;g1cc1d62469a_0_47"/>
          <p:cNvSpPr txBox="1"/>
          <p:nvPr/>
        </p:nvSpPr>
        <p:spPr>
          <a:xfrm>
            <a:off x="76750" y="67175"/>
            <a:ext cx="552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t>2</a:t>
            </a:r>
            <a:r>
              <a:rPr b="1" lang="vi" sz="1700"/>
              <a:t> - Giải pháp - Kiến trúc Delta</a:t>
            </a:r>
            <a:endParaRPr b="1"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1cc1d62469a_0_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127" name="Google Shape;127;g1cc1d62469a_0_38"/>
          <p:cNvSpPr txBox="1"/>
          <p:nvPr/>
        </p:nvSpPr>
        <p:spPr>
          <a:xfrm>
            <a:off x="76750" y="67175"/>
            <a:ext cx="552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t>2</a:t>
            </a:r>
            <a:r>
              <a:rPr b="1" lang="vi" sz="1700"/>
              <a:t> - Giải pháp - Kiến trúc Delta</a:t>
            </a:r>
            <a:endParaRPr b="1" sz="1700"/>
          </a:p>
        </p:txBody>
      </p:sp>
      <p:sp>
        <p:nvSpPr>
          <p:cNvPr id="128" name="Google Shape;128;g1cc1d62469a_0_38"/>
          <p:cNvSpPr txBox="1"/>
          <p:nvPr/>
        </p:nvSpPr>
        <p:spPr>
          <a:xfrm>
            <a:off x="585350" y="815675"/>
            <a:ext cx="7965000" cy="386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vi" sz="1500">
                <a:solidFill>
                  <a:srgbClr val="0F2149"/>
                </a:solidFill>
              </a:rPr>
              <a:t>Trong kiến trúc Delta, batch transform</a:t>
            </a:r>
            <a:r>
              <a:rPr lang="vi" sz="1500">
                <a:solidFill>
                  <a:srgbClr val="0F2149"/>
                </a:solidFill>
              </a:rPr>
              <a:t> có thể thực hiện DML chẳng hạn như thao tác CRUD trên cấu trúc dữ liệu hiện có trong hồ dữ liệu bằng cách sử dụng công nghệ được gọi là Delta Lake. Trên thực tế, Delta Lake mang đến các khả năng giống như Datawarehouse (giao dịch ACID, DML, công nghệ lập chỉ mục chuyên dụng cho bộ dữ liệu phân tán, v.v.) cho Data Lake cũ, giúp nó hoạt động hiệu quả hơn và đáng tin cậy hơn trong các quy trình xử lý Dữ liệu lớn. </a:t>
            </a:r>
            <a:endParaRPr sz="1500">
              <a:solidFill>
                <a:srgbClr val="0F2149"/>
              </a:solidFill>
            </a:endParaRPr>
          </a:p>
          <a:p>
            <a:pPr indent="0" lvl="0" marL="0" rtl="0" algn="l">
              <a:lnSpc>
                <a:spcPct val="115000"/>
              </a:lnSpc>
              <a:spcBef>
                <a:spcPts val="0"/>
              </a:spcBef>
              <a:spcAft>
                <a:spcPts val="0"/>
              </a:spcAft>
              <a:buNone/>
            </a:pPr>
            <a:r>
              <a:t/>
            </a:r>
            <a:endParaRPr sz="1500">
              <a:solidFill>
                <a:srgbClr val="0F2149"/>
              </a:solidFill>
            </a:endParaRPr>
          </a:p>
          <a:p>
            <a:pPr indent="0" lvl="0" marL="0" rtl="0" algn="l">
              <a:lnSpc>
                <a:spcPct val="115000"/>
              </a:lnSpc>
              <a:spcBef>
                <a:spcPts val="0"/>
              </a:spcBef>
              <a:spcAft>
                <a:spcPts val="0"/>
              </a:spcAft>
              <a:buNone/>
            </a:pPr>
            <a:r>
              <a:rPr lang="vi" sz="1500">
                <a:solidFill>
                  <a:srgbClr val="0F2149"/>
                </a:solidFill>
              </a:rPr>
              <a:t>Do đó, nó hợp nhất hai lớp một cách hiệu quả để xử lý liền mạch (nghĩa là cùng một công cụ, cùng một API và cùng một mã cho batch và streaming) với chi phí thấp hơn (tức là tối ưu hóa hiệu suất). Lợi ích là rất lớn vì khả năng này có nghĩa là các tổ chức không còn phải xử lý dữ liệu khác nhau dựa trên tốc độ nhập và phương pháp xử lý.</a:t>
            </a:r>
            <a:endParaRPr sz="1500">
              <a:solidFill>
                <a:srgbClr val="0F2149"/>
              </a:solidFill>
            </a:endParaRPr>
          </a:p>
          <a:p>
            <a:pPr indent="0" lvl="0" marL="0" rtl="0" algn="l">
              <a:lnSpc>
                <a:spcPct val="115000"/>
              </a:lnSpc>
              <a:spcBef>
                <a:spcPts val="0"/>
              </a:spcBef>
              <a:spcAft>
                <a:spcPts val="0"/>
              </a:spcAft>
              <a:buNone/>
            </a:pPr>
            <a:r>
              <a:t/>
            </a:r>
            <a:endParaRPr sz="1500">
              <a:solidFill>
                <a:srgbClr val="0F2149"/>
              </a:solidFill>
            </a:endParaRPr>
          </a:p>
          <a:p>
            <a:pPr indent="0" lvl="0" marL="0" rtl="0" algn="l">
              <a:lnSpc>
                <a:spcPct val="115000"/>
              </a:lnSpc>
              <a:spcBef>
                <a:spcPts val="0"/>
              </a:spcBef>
              <a:spcAft>
                <a:spcPts val="0"/>
              </a:spcAft>
              <a:buNone/>
            </a:pPr>
            <a:r>
              <a:rPr lang="vi" sz="1500">
                <a:solidFill>
                  <a:srgbClr val="0F2149"/>
                </a:solidFill>
              </a:rPr>
              <a:t>Có thể nhận thấy mẫu này tương tự như Lambda, vẫn giữ được lợi ích của dữ liệu xử lý batch ở trạng thái nghỉ nhưng không cần duy trì một bộ mã riêng cho lớp speed:</a:t>
            </a:r>
            <a:endParaRPr sz="1500">
              <a:solidFill>
                <a:srgbClr val="0F214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1c2cff0469e_0_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vi" sz="3000"/>
              <a:t>Compare</a:t>
            </a:r>
            <a:endParaRPr b="1" sz="3000"/>
          </a:p>
        </p:txBody>
      </p:sp>
      <p:sp>
        <p:nvSpPr>
          <p:cNvPr id="134" name="Google Shape;134;g1c2cff0469e_0_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graphicFrame>
        <p:nvGraphicFramePr>
          <p:cNvPr id="135" name="Google Shape;135;g1c2cff0469e_0_4"/>
          <p:cNvGraphicFramePr/>
          <p:nvPr/>
        </p:nvGraphicFramePr>
        <p:xfrm>
          <a:off x="311700" y="1448450"/>
          <a:ext cx="3000000" cy="3000000"/>
        </p:xfrm>
        <a:graphic>
          <a:graphicData uri="http://schemas.openxmlformats.org/drawingml/2006/table">
            <a:tbl>
              <a:tblPr>
                <a:noFill/>
                <a:tableStyleId>{E0E7FEC8-804A-4EF4-BEFF-3DFCFF81AF45}</a:tableStyleId>
              </a:tblPr>
              <a:tblGrid>
                <a:gridCol w="2130150"/>
                <a:gridCol w="2130150"/>
                <a:gridCol w="2130150"/>
                <a:gridCol w="2130150"/>
              </a:tblGrid>
              <a:tr h="776450">
                <a:tc>
                  <a:txBody>
                    <a:bodyPr/>
                    <a:lstStyle/>
                    <a:p>
                      <a:pPr indent="0" lvl="0" marL="0" marR="0" rtl="0" algn="ctr">
                        <a:lnSpc>
                          <a:spcPct val="100000"/>
                        </a:lnSpc>
                        <a:spcBef>
                          <a:spcPts val="0"/>
                        </a:spcBef>
                        <a:spcAft>
                          <a:spcPts val="0"/>
                        </a:spcAft>
                        <a:buClr>
                          <a:srgbClr val="000000"/>
                        </a:buClr>
                        <a:buSzPts val="2200"/>
                        <a:buFont typeface="Arial"/>
                        <a:buNone/>
                      </a:pPr>
                      <a:r>
                        <a:t/>
                      </a:r>
                      <a:endParaRPr sz="2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2200"/>
                        <a:buFont typeface="Arial"/>
                        <a:buNone/>
                      </a:pPr>
                      <a:r>
                        <a:rPr b="1" lang="vi" sz="2200" u="none" cap="none" strike="noStrike"/>
                        <a:t>Lambda</a:t>
                      </a:r>
                      <a:endParaRPr b="1" sz="2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2200"/>
                        <a:buFont typeface="Arial"/>
                        <a:buNone/>
                      </a:pPr>
                      <a:r>
                        <a:rPr b="1" lang="vi" sz="2200" u="none" cap="none" strike="noStrike"/>
                        <a:t>Kappa</a:t>
                      </a:r>
                      <a:endParaRPr b="1" sz="2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2200"/>
                        <a:buFont typeface="Arial"/>
                        <a:buNone/>
                      </a:pPr>
                      <a:r>
                        <a:rPr b="1" lang="vi" sz="2200" u="none" cap="none" strike="noStrike"/>
                        <a:t>Delta</a:t>
                      </a:r>
                      <a:endParaRPr b="1" sz="2200" u="none" cap="none" strike="noStrike"/>
                    </a:p>
                  </a:txBody>
                  <a:tcPr marT="91425" marB="91425" marR="91425" marL="91425" anchor="ctr"/>
                </a:tc>
              </a:tr>
              <a:tr h="1319975">
                <a:tc>
                  <a:txBody>
                    <a:bodyPr/>
                    <a:lstStyle/>
                    <a:p>
                      <a:pPr indent="0" lvl="0" marL="0" marR="0" rtl="0" algn="ctr">
                        <a:lnSpc>
                          <a:spcPct val="100000"/>
                        </a:lnSpc>
                        <a:spcBef>
                          <a:spcPts val="0"/>
                        </a:spcBef>
                        <a:spcAft>
                          <a:spcPts val="0"/>
                        </a:spcAft>
                        <a:buClr>
                          <a:srgbClr val="000000"/>
                        </a:buClr>
                        <a:buSzPts val="2200"/>
                        <a:buFont typeface="Arial"/>
                        <a:buNone/>
                      </a:pPr>
                      <a:r>
                        <a:rPr b="1" lang="vi" sz="2200" u="none" cap="none" strike="noStrike"/>
                        <a:t>Advantage</a:t>
                      </a:r>
                      <a:endParaRPr b="1" sz="2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2200"/>
                        <a:buFont typeface="Arial"/>
                        <a:buNone/>
                      </a:pPr>
                      <a:r>
                        <a:rPr lang="vi" sz="2200" u="none" cap="none" strike="noStrike"/>
                        <a:t>append</a:t>
                      </a:r>
                      <a:endParaRPr sz="2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2200"/>
                        <a:buFont typeface="Arial"/>
                        <a:buNone/>
                      </a:pPr>
                      <a:r>
                        <a:rPr lang="vi" sz="2200" u="none" cap="none" strike="noStrike"/>
                        <a:t>1 layer</a:t>
                      </a:r>
                      <a:endParaRPr sz="2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2200"/>
                        <a:buFont typeface="Arial"/>
                        <a:buNone/>
                      </a:pPr>
                      <a:r>
                        <a:rPr lang="vi" sz="2200" u="none" cap="none" strike="noStrike"/>
                        <a:t>kappa + saving source</a:t>
                      </a:r>
                      <a:endParaRPr sz="2200" u="none" cap="none" strike="noStrike"/>
                    </a:p>
                  </a:txBody>
                  <a:tcPr marT="91425" marB="91425" marR="91425" marL="91425" anchor="ctr"/>
                </a:tc>
              </a:tr>
              <a:tr h="1319975">
                <a:tc>
                  <a:txBody>
                    <a:bodyPr/>
                    <a:lstStyle/>
                    <a:p>
                      <a:pPr indent="0" lvl="0" marL="0" marR="0" rtl="0" algn="ctr">
                        <a:lnSpc>
                          <a:spcPct val="100000"/>
                        </a:lnSpc>
                        <a:spcBef>
                          <a:spcPts val="0"/>
                        </a:spcBef>
                        <a:spcAft>
                          <a:spcPts val="0"/>
                        </a:spcAft>
                        <a:buClr>
                          <a:srgbClr val="000000"/>
                        </a:buClr>
                        <a:buSzPts val="2200"/>
                        <a:buFont typeface="Arial"/>
                        <a:buNone/>
                      </a:pPr>
                      <a:r>
                        <a:rPr b="1" lang="vi" sz="2200" u="none" cap="none" strike="noStrike"/>
                        <a:t>Disadvantage</a:t>
                      </a:r>
                      <a:endParaRPr b="1" sz="2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2200"/>
                        <a:buFont typeface="Arial"/>
                        <a:buNone/>
                      </a:pPr>
                      <a:r>
                        <a:rPr lang="vi" sz="2200" u="none" cap="none" strike="noStrike"/>
                        <a:t>Complex</a:t>
                      </a:r>
                      <a:endParaRPr sz="2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2200"/>
                        <a:buFont typeface="Arial"/>
                        <a:buNone/>
                      </a:pPr>
                      <a:r>
                        <a:rPr lang="vi" sz="2200" u="none" cap="none" strike="noStrike"/>
                        <a:t>No Saving Source</a:t>
                      </a:r>
                      <a:endParaRPr sz="2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2200"/>
                        <a:buFont typeface="Arial"/>
                        <a:buNone/>
                      </a:pPr>
                      <a:r>
                        <a:rPr lang="vi" sz="2200" u="none" cap="none" strike="noStrike"/>
                        <a:t>Settings</a:t>
                      </a:r>
                      <a:endParaRPr sz="2200" u="none" cap="none" strike="noStrike"/>
                    </a:p>
                  </a:txBody>
                  <a:tcPr marT="91425" marB="91425" marR="91425" marL="91425" anchor="ct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g1ba8596d7dd_1_2"/>
          <p:cNvPicPr preferRelativeResize="0"/>
          <p:nvPr/>
        </p:nvPicPr>
        <p:blipFill rotWithShape="1">
          <a:blip r:embed="rId3">
            <a:alphaModFix/>
          </a:blip>
          <a:srcRect b="0" l="0" r="0" t="0"/>
          <a:stretch/>
        </p:blipFill>
        <p:spPr>
          <a:xfrm>
            <a:off x="512775" y="666225"/>
            <a:ext cx="7805501" cy="4390600"/>
          </a:xfrm>
          <a:prstGeom prst="rect">
            <a:avLst/>
          </a:prstGeom>
          <a:noFill/>
          <a:ln>
            <a:noFill/>
          </a:ln>
        </p:spPr>
      </p:pic>
      <p:sp>
        <p:nvSpPr>
          <p:cNvPr id="141" name="Google Shape;141;g1ba8596d7dd_1_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142" name="Google Shape;142;g1ba8596d7dd_1_2"/>
          <p:cNvSpPr txBox="1"/>
          <p:nvPr/>
        </p:nvSpPr>
        <p:spPr>
          <a:xfrm>
            <a:off x="104400" y="123600"/>
            <a:ext cx="552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t>3 - Kiến thức nền tảng - Kafka</a:t>
            </a:r>
            <a:endParaRPr b="1"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g1ba8596d7dd_1_10"/>
          <p:cNvPicPr preferRelativeResize="0"/>
          <p:nvPr/>
        </p:nvPicPr>
        <p:blipFill rotWithShape="1">
          <a:blip r:embed="rId3">
            <a:alphaModFix/>
          </a:blip>
          <a:srcRect b="0" l="0" r="0" t="0"/>
          <a:stretch/>
        </p:blipFill>
        <p:spPr>
          <a:xfrm>
            <a:off x="1888725" y="2008950"/>
            <a:ext cx="4733925" cy="962025"/>
          </a:xfrm>
          <a:prstGeom prst="rect">
            <a:avLst/>
          </a:prstGeom>
          <a:noFill/>
          <a:ln>
            <a:noFill/>
          </a:ln>
        </p:spPr>
      </p:pic>
      <p:sp>
        <p:nvSpPr>
          <p:cNvPr id="148" name="Google Shape;148;g1ba8596d7dd_1_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149" name="Google Shape;149;g1ba8596d7dd_1_10"/>
          <p:cNvSpPr txBox="1"/>
          <p:nvPr/>
        </p:nvSpPr>
        <p:spPr>
          <a:xfrm>
            <a:off x="104400" y="123600"/>
            <a:ext cx="552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t>3 - Kiến thức nền tảng - Delta Lake</a:t>
            </a:r>
            <a:endParaRPr b="1" sz="1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g1c6e0b7fe35_0_1"/>
          <p:cNvPicPr preferRelativeResize="0"/>
          <p:nvPr/>
        </p:nvPicPr>
        <p:blipFill rotWithShape="1">
          <a:blip r:embed="rId3">
            <a:alphaModFix/>
          </a:blip>
          <a:srcRect b="0" l="0" r="0" t="0"/>
          <a:stretch/>
        </p:blipFill>
        <p:spPr>
          <a:xfrm>
            <a:off x="764675" y="680175"/>
            <a:ext cx="7252024" cy="4310926"/>
          </a:xfrm>
          <a:prstGeom prst="rect">
            <a:avLst/>
          </a:prstGeom>
          <a:noFill/>
          <a:ln>
            <a:noFill/>
          </a:ln>
        </p:spPr>
      </p:pic>
      <p:sp>
        <p:nvSpPr>
          <p:cNvPr id="155" name="Google Shape;155;g1c6e0b7fe35_0_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156" name="Google Shape;156;g1c6e0b7fe35_0_1"/>
          <p:cNvSpPr txBox="1"/>
          <p:nvPr/>
        </p:nvSpPr>
        <p:spPr>
          <a:xfrm>
            <a:off x="104400" y="123600"/>
            <a:ext cx="552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t>3 - Kiến thức nền tảng - Delta Lake</a:t>
            </a:r>
            <a:endParaRPr b="1" sz="1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g1ba8596d7dd_1_26"/>
          <p:cNvPicPr preferRelativeResize="0"/>
          <p:nvPr/>
        </p:nvPicPr>
        <p:blipFill rotWithShape="1">
          <a:blip r:embed="rId3">
            <a:alphaModFix/>
          </a:blip>
          <a:srcRect b="0" l="0" r="0" t="0"/>
          <a:stretch/>
        </p:blipFill>
        <p:spPr>
          <a:xfrm>
            <a:off x="742100" y="775350"/>
            <a:ext cx="7367749" cy="4181875"/>
          </a:xfrm>
          <a:prstGeom prst="rect">
            <a:avLst/>
          </a:prstGeom>
          <a:noFill/>
          <a:ln>
            <a:noFill/>
          </a:ln>
        </p:spPr>
      </p:pic>
      <p:sp>
        <p:nvSpPr>
          <p:cNvPr id="162" name="Google Shape;162;g1ba8596d7dd_1_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163" name="Google Shape;163;g1ba8596d7dd_1_26"/>
          <p:cNvSpPr txBox="1"/>
          <p:nvPr/>
        </p:nvSpPr>
        <p:spPr>
          <a:xfrm>
            <a:off x="104400" y="123600"/>
            <a:ext cx="552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t>3 - Kiến thức nền tảng - Delta Lake</a:t>
            </a:r>
            <a:endParaRPr b="1" sz="1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g1ba8596d7dd_1_16"/>
          <p:cNvPicPr preferRelativeResize="0"/>
          <p:nvPr/>
        </p:nvPicPr>
        <p:blipFill rotWithShape="1">
          <a:blip r:embed="rId3">
            <a:alphaModFix/>
          </a:blip>
          <a:srcRect b="0" l="0" r="0" t="0"/>
          <a:stretch/>
        </p:blipFill>
        <p:spPr>
          <a:xfrm>
            <a:off x="753500" y="764000"/>
            <a:ext cx="7624827" cy="4172475"/>
          </a:xfrm>
          <a:prstGeom prst="rect">
            <a:avLst/>
          </a:prstGeom>
          <a:noFill/>
          <a:ln>
            <a:noFill/>
          </a:ln>
        </p:spPr>
      </p:pic>
      <p:sp>
        <p:nvSpPr>
          <p:cNvPr id="169" name="Google Shape;169;g1ba8596d7dd_1_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170" name="Google Shape;170;g1ba8596d7dd_1_16"/>
          <p:cNvSpPr txBox="1"/>
          <p:nvPr/>
        </p:nvSpPr>
        <p:spPr>
          <a:xfrm>
            <a:off x="104400" y="123600"/>
            <a:ext cx="552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t>3 - Kiến thức nền tảng - Delta Lake</a:t>
            </a:r>
            <a:endParaRPr b="1" sz="1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g1bbd8885d69_0_0"/>
          <p:cNvPicPr preferRelativeResize="0"/>
          <p:nvPr/>
        </p:nvPicPr>
        <p:blipFill rotWithShape="1">
          <a:blip r:embed="rId3">
            <a:alphaModFix/>
          </a:blip>
          <a:srcRect b="43806" l="37110" r="21442" t="28922"/>
          <a:stretch/>
        </p:blipFill>
        <p:spPr>
          <a:xfrm>
            <a:off x="2172975" y="1346350"/>
            <a:ext cx="4947001" cy="1465300"/>
          </a:xfrm>
          <a:prstGeom prst="rect">
            <a:avLst/>
          </a:prstGeom>
          <a:noFill/>
          <a:ln>
            <a:noFill/>
          </a:ln>
        </p:spPr>
      </p:pic>
      <p:sp>
        <p:nvSpPr>
          <p:cNvPr id="176" name="Google Shape;176;g1bbd8885d69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177" name="Google Shape;177;g1bbd8885d69_0_0"/>
          <p:cNvSpPr txBox="1"/>
          <p:nvPr/>
        </p:nvSpPr>
        <p:spPr>
          <a:xfrm>
            <a:off x="104400" y="123600"/>
            <a:ext cx="552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t>3 - Kiến thức nền tảng - Delta Lake</a:t>
            </a:r>
            <a:endParaRPr b="1" sz="1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g1bbd8885d69_0_7"/>
          <p:cNvPicPr preferRelativeResize="0"/>
          <p:nvPr/>
        </p:nvPicPr>
        <p:blipFill rotWithShape="1">
          <a:blip r:embed="rId3">
            <a:alphaModFix/>
          </a:blip>
          <a:srcRect b="0" l="0" r="0" t="0"/>
          <a:stretch/>
        </p:blipFill>
        <p:spPr>
          <a:xfrm>
            <a:off x="1573125" y="1550700"/>
            <a:ext cx="5732975" cy="2142725"/>
          </a:xfrm>
          <a:prstGeom prst="rect">
            <a:avLst/>
          </a:prstGeom>
          <a:noFill/>
          <a:ln>
            <a:noFill/>
          </a:ln>
        </p:spPr>
      </p:pic>
      <p:sp>
        <p:nvSpPr>
          <p:cNvPr id="183" name="Google Shape;183;g1bbd8885d69_0_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184" name="Google Shape;184;g1bbd8885d69_0_7"/>
          <p:cNvSpPr txBox="1"/>
          <p:nvPr/>
        </p:nvSpPr>
        <p:spPr>
          <a:xfrm>
            <a:off x="104400" y="123600"/>
            <a:ext cx="552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t>3 - Kiến thức nền tảng - Spark Structured Streaming</a:t>
            </a:r>
            <a:endParaRPr b="1"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g1c6eba4c94b_0_5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40"/>
              <a:buNone/>
            </a:pPr>
            <a:r>
              <a:t/>
            </a:r>
            <a:endParaRPr sz="2220"/>
          </a:p>
          <a:p>
            <a:pPr indent="0" lvl="0" marL="0" rtl="0" algn="l">
              <a:lnSpc>
                <a:spcPct val="80000"/>
              </a:lnSpc>
              <a:spcBef>
                <a:spcPts val="0"/>
              </a:spcBef>
              <a:spcAft>
                <a:spcPts val="0"/>
              </a:spcAft>
              <a:buSzPts val="440"/>
              <a:buNone/>
            </a:pPr>
            <a:r>
              <a:t/>
            </a:r>
            <a:endParaRPr sz="2220"/>
          </a:p>
        </p:txBody>
      </p:sp>
      <p:sp>
        <p:nvSpPr>
          <p:cNvPr id="66" name="Google Shape;66;g1c6eba4c94b_0_58"/>
          <p:cNvSpPr txBox="1"/>
          <p:nvPr/>
        </p:nvSpPr>
        <p:spPr>
          <a:xfrm>
            <a:off x="3611825" y="269225"/>
            <a:ext cx="44145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lang="vi" sz="3600"/>
              <a:t>Nội dung</a:t>
            </a:r>
            <a:endParaRPr b="1" sz="3600"/>
          </a:p>
          <a:p>
            <a:pPr indent="0" lvl="0" marL="0" marR="0" rtl="0" algn="l">
              <a:lnSpc>
                <a:spcPct val="100000"/>
              </a:lnSpc>
              <a:spcBef>
                <a:spcPts val="0"/>
              </a:spcBef>
              <a:spcAft>
                <a:spcPts val="0"/>
              </a:spcAft>
              <a:buClr>
                <a:srgbClr val="000000"/>
              </a:buClr>
              <a:buSzPts val="3600"/>
              <a:buFont typeface="Arial"/>
              <a:buNone/>
            </a:pPr>
            <a:r>
              <a:t/>
            </a:r>
            <a:endParaRPr b="1" sz="3600"/>
          </a:p>
        </p:txBody>
      </p:sp>
      <p:sp>
        <p:nvSpPr>
          <p:cNvPr id="67" name="Google Shape;67;g1c6eba4c94b_0_58"/>
          <p:cNvSpPr txBox="1"/>
          <p:nvPr/>
        </p:nvSpPr>
        <p:spPr>
          <a:xfrm>
            <a:off x="790575" y="1379375"/>
            <a:ext cx="8124300" cy="2470500"/>
          </a:xfrm>
          <a:prstGeom prst="rect">
            <a:avLst/>
          </a:prstGeom>
          <a:noFill/>
          <a:ln>
            <a:noFill/>
          </a:ln>
        </p:spPr>
        <p:txBody>
          <a:bodyPr anchorCtr="0" anchor="t" bIns="91425" lIns="91425" spcFirstLastPara="1" rIns="91425" wrap="square" tIns="91425">
            <a:spAutoFit/>
          </a:bodyPr>
          <a:lstStyle/>
          <a:p>
            <a:pPr indent="-400050" lvl="0" marL="457200" marR="0" rtl="0" algn="just">
              <a:lnSpc>
                <a:spcPct val="150000"/>
              </a:lnSpc>
              <a:spcBef>
                <a:spcPts val="0"/>
              </a:spcBef>
              <a:spcAft>
                <a:spcPts val="0"/>
              </a:spcAft>
              <a:buClr>
                <a:srgbClr val="000000"/>
              </a:buClr>
              <a:buSzPts val="2700"/>
              <a:buFont typeface="Arial"/>
              <a:buAutoNum type="arabicPeriod"/>
            </a:pPr>
            <a:r>
              <a:rPr lang="vi" sz="2700"/>
              <a:t>Vấn đề - Những kiến trúc đã có</a:t>
            </a:r>
            <a:endParaRPr b="0" i="0" sz="2700" u="none" cap="none" strike="noStrike">
              <a:solidFill>
                <a:srgbClr val="000000"/>
              </a:solidFill>
              <a:latin typeface="Arial"/>
              <a:ea typeface="Arial"/>
              <a:cs typeface="Arial"/>
              <a:sym typeface="Arial"/>
            </a:endParaRPr>
          </a:p>
          <a:p>
            <a:pPr indent="-400050" lvl="0" marL="457200" marR="0" rtl="0" algn="just">
              <a:lnSpc>
                <a:spcPct val="150000"/>
              </a:lnSpc>
              <a:spcBef>
                <a:spcPts val="0"/>
              </a:spcBef>
              <a:spcAft>
                <a:spcPts val="0"/>
              </a:spcAft>
              <a:buClr>
                <a:srgbClr val="000000"/>
              </a:buClr>
              <a:buSzPts val="2700"/>
              <a:buFont typeface="Arial"/>
              <a:buAutoNum type="arabicPeriod"/>
            </a:pPr>
            <a:r>
              <a:rPr lang="vi" sz="2700"/>
              <a:t>Giải pháp - Kiến trúc Delta</a:t>
            </a:r>
            <a:endParaRPr sz="2700"/>
          </a:p>
          <a:p>
            <a:pPr indent="-400050" lvl="0" marL="457200" marR="0" rtl="0" algn="just">
              <a:lnSpc>
                <a:spcPct val="150000"/>
              </a:lnSpc>
              <a:spcBef>
                <a:spcPts val="0"/>
              </a:spcBef>
              <a:spcAft>
                <a:spcPts val="0"/>
              </a:spcAft>
              <a:buSzPts val="2700"/>
              <a:buAutoNum type="arabicPeriod"/>
            </a:pPr>
            <a:r>
              <a:rPr lang="vi" sz="2700"/>
              <a:t>Kiến thức nền tảng</a:t>
            </a:r>
            <a:endParaRPr sz="2700"/>
          </a:p>
          <a:p>
            <a:pPr indent="-400050" lvl="0" marL="457200" marR="0" rtl="0" algn="just">
              <a:lnSpc>
                <a:spcPct val="150000"/>
              </a:lnSpc>
              <a:spcBef>
                <a:spcPts val="0"/>
              </a:spcBef>
              <a:spcAft>
                <a:spcPts val="0"/>
              </a:spcAft>
              <a:buClr>
                <a:srgbClr val="000000"/>
              </a:buClr>
              <a:buSzPts val="2700"/>
              <a:buFont typeface="Arial"/>
              <a:buAutoNum type="arabicPeriod"/>
            </a:pPr>
            <a:r>
              <a:rPr lang="vi" sz="2700"/>
              <a:t>Ứng dụng</a:t>
            </a:r>
            <a:endParaRPr b="0" i="0" sz="27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g1bbd8885d69_0_19"/>
          <p:cNvPicPr preferRelativeResize="0"/>
          <p:nvPr/>
        </p:nvPicPr>
        <p:blipFill rotWithShape="1">
          <a:blip r:embed="rId3">
            <a:alphaModFix/>
          </a:blip>
          <a:srcRect b="0" l="0" r="0" t="0"/>
          <a:stretch/>
        </p:blipFill>
        <p:spPr>
          <a:xfrm>
            <a:off x="861050" y="1700229"/>
            <a:ext cx="7614900" cy="1707650"/>
          </a:xfrm>
          <a:prstGeom prst="rect">
            <a:avLst/>
          </a:prstGeom>
          <a:noFill/>
          <a:ln>
            <a:noFill/>
          </a:ln>
        </p:spPr>
      </p:pic>
      <p:sp>
        <p:nvSpPr>
          <p:cNvPr id="190" name="Google Shape;190;g1bbd8885d69_0_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191" name="Google Shape;191;g1bbd8885d69_0_19"/>
          <p:cNvSpPr txBox="1"/>
          <p:nvPr/>
        </p:nvSpPr>
        <p:spPr>
          <a:xfrm>
            <a:off x="104400" y="123600"/>
            <a:ext cx="552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t>3 - Kiến thức nền tảng - Delta Lake</a:t>
            </a:r>
            <a:endParaRPr b="1" sz="1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1bbd8885d69_0_26"/>
          <p:cNvSpPr txBox="1"/>
          <p:nvPr>
            <p:ph type="title"/>
          </p:nvPr>
        </p:nvSpPr>
        <p:spPr>
          <a:xfrm>
            <a:off x="836594" y="1181357"/>
            <a:ext cx="7582800" cy="48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97" name="Google Shape;197;g1bbd8885d69_0_26"/>
          <p:cNvSpPr txBox="1"/>
          <p:nvPr>
            <p:ph idx="1" type="body"/>
          </p:nvPr>
        </p:nvSpPr>
        <p:spPr>
          <a:xfrm>
            <a:off x="836594" y="1777937"/>
            <a:ext cx="7582800" cy="2880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98" name="Google Shape;198;g1bbd8885d69_0_26"/>
          <p:cNvPicPr preferRelativeResize="0"/>
          <p:nvPr/>
        </p:nvPicPr>
        <p:blipFill rotWithShape="1">
          <a:blip r:embed="rId3">
            <a:alphaModFix/>
          </a:blip>
          <a:srcRect b="0" l="0" r="0" t="0"/>
          <a:stretch/>
        </p:blipFill>
        <p:spPr>
          <a:xfrm>
            <a:off x="658025" y="806075"/>
            <a:ext cx="7940085" cy="4337425"/>
          </a:xfrm>
          <a:prstGeom prst="rect">
            <a:avLst/>
          </a:prstGeom>
          <a:noFill/>
          <a:ln>
            <a:noFill/>
          </a:ln>
        </p:spPr>
      </p:pic>
      <p:pic>
        <p:nvPicPr>
          <p:cNvPr id="199" name="Google Shape;199;g1bbd8885d69_0_26"/>
          <p:cNvPicPr preferRelativeResize="0"/>
          <p:nvPr/>
        </p:nvPicPr>
        <p:blipFill rotWithShape="1">
          <a:blip r:embed="rId4">
            <a:alphaModFix/>
          </a:blip>
          <a:srcRect b="0" l="0" r="0" t="0"/>
          <a:stretch/>
        </p:blipFill>
        <p:spPr>
          <a:xfrm rot="5400000">
            <a:off x="-253023" y="2718022"/>
            <a:ext cx="3033837" cy="1000821"/>
          </a:xfrm>
          <a:prstGeom prst="rect">
            <a:avLst/>
          </a:prstGeom>
          <a:noFill/>
          <a:ln>
            <a:noFill/>
          </a:ln>
        </p:spPr>
      </p:pic>
      <p:pic>
        <p:nvPicPr>
          <p:cNvPr id="200" name="Google Shape;200;g1bbd8885d69_0_26"/>
          <p:cNvPicPr preferRelativeResize="0"/>
          <p:nvPr/>
        </p:nvPicPr>
        <p:blipFill rotWithShape="1">
          <a:blip r:embed="rId5">
            <a:alphaModFix/>
          </a:blip>
          <a:srcRect b="0" l="0" r="0" t="0"/>
          <a:stretch/>
        </p:blipFill>
        <p:spPr>
          <a:xfrm>
            <a:off x="968058" y="3648629"/>
            <a:ext cx="728428" cy="706397"/>
          </a:xfrm>
          <a:prstGeom prst="rect">
            <a:avLst/>
          </a:prstGeom>
          <a:noFill/>
          <a:ln>
            <a:noFill/>
          </a:ln>
        </p:spPr>
      </p:pic>
      <p:pic>
        <p:nvPicPr>
          <p:cNvPr id="201" name="Google Shape;201;g1bbd8885d69_0_26"/>
          <p:cNvPicPr preferRelativeResize="0"/>
          <p:nvPr/>
        </p:nvPicPr>
        <p:blipFill rotWithShape="1">
          <a:blip r:embed="rId6">
            <a:alphaModFix/>
          </a:blip>
          <a:srcRect b="0" l="0" r="0" t="0"/>
          <a:stretch/>
        </p:blipFill>
        <p:spPr>
          <a:xfrm>
            <a:off x="986795" y="2247652"/>
            <a:ext cx="728428" cy="690240"/>
          </a:xfrm>
          <a:prstGeom prst="rect">
            <a:avLst/>
          </a:prstGeom>
          <a:noFill/>
          <a:ln>
            <a:noFill/>
          </a:ln>
        </p:spPr>
      </p:pic>
      <p:pic>
        <p:nvPicPr>
          <p:cNvPr id="202" name="Google Shape;202;g1bbd8885d69_0_26"/>
          <p:cNvPicPr preferRelativeResize="0"/>
          <p:nvPr/>
        </p:nvPicPr>
        <p:blipFill rotWithShape="1">
          <a:blip r:embed="rId7">
            <a:alphaModFix/>
          </a:blip>
          <a:srcRect b="0" l="0" r="0" t="0"/>
          <a:stretch/>
        </p:blipFill>
        <p:spPr>
          <a:xfrm>
            <a:off x="2254181" y="2343042"/>
            <a:ext cx="481999" cy="690248"/>
          </a:xfrm>
          <a:prstGeom prst="rect">
            <a:avLst/>
          </a:prstGeom>
          <a:noFill/>
          <a:ln>
            <a:noFill/>
          </a:ln>
        </p:spPr>
      </p:pic>
      <p:pic>
        <p:nvPicPr>
          <p:cNvPr id="203" name="Google Shape;203;g1bbd8885d69_0_26"/>
          <p:cNvPicPr preferRelativeResize="0"/>
          <p:nvPr/>
        </p:nvPicPr>
        <p:blipFill rotWithShape="1">
          <a:blip r:embed="rId7">
            <a:alphaModFix/>
          </a:blip>
          <a:srcRect b="0" l="0" r="0" t="0"/>
          <a:stretch/>
        </p:blipFill>
        <p:spPr>
          <a:xfrm>
            <a:off x="2254181" y="3712028"/>
            <a:ext cx="481999" cy="690248"/>
          </a:xfrm>
          <a:prstGeom prst="rect">
            <a:avLst/>
          </a:prstGeom>
          <a:noFill/>
          <a:ln>
            <a:noFill/>
          </a:ln>
        </p:spPr>
      </p:pic>
      <p:pic>
        <p:nvPicPr>
          <p:cNvPr id="204" name="Google Shape;204;g1bbd8885d69_0_26"/>
          <p:cNvPicPr preferRelativeResize="0"/>
          <p:nvPr/>
        </p:nvPicPr>
        <p:blipFill rotWithShape="1">
          <a:blip r:embed="rId7">
            <a:alphaModFix/>
          </a:blip>
          <a:srcRect b="0" l="0" r="0" t="0"/>
          <a:stretch/>
        </p:blipFill>
        <p:spPr>
          <a:xfrm>
            <a:off x="2055877" y="4110331"/>
            <a:ext cx="857827" cy="690248"/>
          </a:xfrm>
          <a:prstGeom prst="rect">
            <a:avLst/>
          </a:prstGeom>
          <a:noFill/>
          <a:ln>
            <a:noFill/>
          </a:ln>
        </p:spPr>
      </p:pic>
      <p:pic>
        <p:nvPicPr>
          <p:cNvPr id="205" name="Google Shape;205;g1bbd8885d69_0_26"/>
          <p:cNvPicPr preferRelativeResize="0"/>
          <p:nvPr/>
        </p:nvPicPr>
        <p:blipFill rotWithShape="1">
          <a:blip r:embed="rId8">
            <a:alphaModFix/>
          </a:blip>
          <a:srcRect b="0" l="0" r="0" t="0"/>
          <a:stretch/>
        </p:blipFill>
        <p:spPr>
          <a:xfrm>
            <a:off x="2254181" y="2512627"/>
            <a:ext cx="443109" cy="217988"/>
          </a:xfrm>
          <a:prstGeom prst="rect">
            <a:avLst/>
          </a:prstGeom>
          <a:noFill/>
          <a:ln>
            <a:noFill/>
          </a:ln>
        </p:spPr>
      </p:pic>
      <p:pic>
        <p:nvPicPr>
          <p:cNvPr id="206" name="Google Shape;206;g1bbd8885d69_0_26"/>
          <p:cNvPicPr preferRelativeResize="0"/>
          <p:nvPr/>
        </p:nvPicPr>
        <p:blipFill rotWithShape="1">
          <a:blip r:embed="rId8">
            <a:alphaModFix/>
          </a:blip>
          <a:srcRect b="0" l="0" r="0" t="0"/>
          <a:stretch/>
        </p:blipFill>
        <p:spPr>
          <a:xfrm>
            <a:off x="2273626" y="3892839"/>
            <a:ext cx="443109" cy="217988"/>
          </a:xfrm>
          <a:prstGeom prst="rect">
            <a:avLst/>
          </a:prstGeom>
          <a:noFill/>
          <a:ln>
            <a:noFill/>
          </a:ln>
        </p:spPr>
      </p:pic>
      <p:pic>
        <p:nvPicPr>
          <p:cNvPr id="207" name="Google Shape;207;g1bbd8885d69_0_26"/>
          <p:cNvPicPr preferRelativeResize="0"/>
          <p:nvPr/>
        </p:nvPicPr>
        <p:blipFill rotWithShape="1">
          <a:blip r:embed="rId9">
            <a:alphaModFix/>
          </a:blip>
          <a:srcRect b="0" l="0" r="0" t="0"/>
          <a:stretch/>
        </p:blipFill>
        <p:spPr>
          <a:xfrm>
            <a:off x="5054154" y="3648634"/>
            <a:ext cx="595368" cy="690248"/>
          </a:xfrm>
          <a:prstGeom prst="rect">
            <a:avLst/>
          </a:prstGeom>
          <a:noFill/>
          <a:ln>
            <a:noFill/>
          </a:ln>
        </p:spPr>
      </p:pic>
      <p:pic>
        <p:nvPicPr>
          <p:cNvPr id="208" name="Google Shape;208;g1bbd8885d69_0_26"/>
          <p:cNvPicPr preferRelativeResize="0"/>
          <p:nvPr/>
        </p:nvPicPr>
        <p:blipFill rotWithShape="1">
          <a:blip r:embed="rId9">
            <a:alphaModFix/>
          </a:blip>
          <a:srcRect b="0" l="0" r="0" t="0"/>
          <a:stretch/>
        </p:blipFill>
        <p:spPr>
          <a:xfrm>
            <a:off x="4742960" y="1777932"/>
            <a:ext cx="443108" cy="513733"/>
          </a:xfrm>
          <a:prstGeom prst="rect">
            <a:avLst/>
          </a:prstGeom>
          <a:noFill/>
          <a:ln>
            <a:noFill/>
          </a:ln>
        </p:spPr>
      </p:pic>
      <p:pic>
        <p:nvPicPr>
          <p:cNvPr id="209" name="Google Shape;209;g1bbd8885d69_0_26"/>
          <p:cNvPicPr preferRelativeResize="0"/>
          <p:nvPr/>
        </p:nvPicPr>
        <p:blipFill rotWithShape="1">
          <a:blip r:embed="rId10">
            <a:alphaModFix/>
          </a:blip>
          <a:srcRect b="0" l="0" r="0" t="0"/>
          <a:stretch/>
        </p:blipFill>
        <p:spPr>
          <a:xfrm>
            <a:off x="4080924" y="2318334"/>
            <a:ext cx="857827" cy="113105"/>
          </a:xfrm>
          <a:prstGeom prst="rect">
            <a:avLst/>
          </a:prstGeom>
          <a:noFill/>
          <a:ln>
            <a:noFill/>
          </a:ln>
        </p:spPr>
      </p:pic>
      <p:pic>
        <p:nvPicPr>
          <p:cNvPr id="210" name="Google Shape;210;g1bbd8885d69_0_26"/>
          <p:cNvPicPr preferRelativeResize="0"/>
          <p:nvPr/>
        </p:nvPicPr>
        <p:blipFill rotWithShape="1">
          <a:blip r:embed="rId11">
            <a:alphaModFix/>
          </a:blip>
          <a:srcRect b="0" l="0" r="0" t="0"/>
          <a:stretch/>
        </p:blipFill>
        <p:spPr>
          <a:xfrm>
            <a:off x="4322903" y="2343042"/>
            <a:ext cx="305165" cy="112452"/>
          </a:xfrm>
          <a:prstGeom prst="rect">
            <a:avLst/>
          </a:prstGeom>
          <a:noFill/>
          <a:ln>
            <a:noFill/>
          </a:ln>
        </p:spPr>
      </p:pic>
      <p:pic>
        <p:nvPicPr>
          <p:cNvPr id="211" name="Google Shape;211;g1bbd8885d69_0_26"/>
          <p:cNvPicPr preferRelativeResize="0"/>
          <p:nvPr/>
        </p:nvPicPr>
        <p:blipFill rotWithShape="1">
          <a:blip r:embed="rId12">
            <a:alphaModFix/>
          </a:blip>
          <a:srcRect b="0" l="0" r="0" t="0"/>
          <a:stretch/>
        </p:blipFill>
        <p:spPr>
          <a:xfrm>
            <a:off x="7399565" y="1911092"/>
            <a:ext cx="952474" cy="2992980"/>
          </a:xfrm>
          <a:prstGeom prst="rect">
            <a:avLst/>
          </a:prstGeom>
          <a:noFill/>
          <a:ln>
            <a:noFill/>
          </a:ln>
        </p:spPr>
      </p:pic>
      <p:pic>
        <p:nvPicPr>
          <p:cNvPr id="212" name="Google Shape;212;g1bbd8885d69_0_26"/>
          <p:cNvPicPr preferRelativeResize="0"/>
          <p:nvPr/>
        </p:nvPicPr>
        <p:blipFill rotWithShape="1">
          <a:blip r:embed="rId13">
            <a:alphaModFix/>
          </a:blip>
          <a:srcRect b="0" l="0" r="0" t="0"/>
          <a:stretch/>
        </p:blipFill>
        <p:spPr>
          <a:xfrm>
            <a:off x="6736437" y="3265172"/>
            <a:ext cx="1203708" cy="963872"/>
          </a:xfrm>
          <a:prstGeom prst="rect">
            <a:avLst/>
          </a:prstGeom>
          <a:noFill/>
          <a:ln>
            <a:noFill/>
          </a:ln>
        </p:spPr>
      </p:pic>
      <p:pic>
        <p:nvPicPr>
          <p:cNvPr id="213" name="Google Shape;213;g1bbd8885d69_0_26"/>
          <p:cNvPicPr preferRelativeResize="0"/>
          <p:nvPr/>
        </p:nvPicPr>
        <p:blipFill rotWithShape="1">
          <a:blip r:embed="rId14">
            <a:alphaModFix/>
          </a:blip>
          <a:srcRect b="0" l="0" r="0" t="0"/>
          <a:stretch/>
        </p:blipFill>
        <p:spPr>
          <a:xfrm>
            <a:off x="6600519" y="3434156"/>
            <a:ext cx="900328" cy="749826"/>
          </a:xfrm>
          <a:prstGeom prst="rect">
            <a:avLst/>
          </a:prstGeom>
          <a:noFill/>
          <a:ln>
            <a:noFill/>
          </a:ln>
        </p:spPr>
      </p:pic>
      <p:pic>
        <p:nvPicPr>
          <p:cNvPr id="214" name="Google Shape;214;g1bbd8885d69_0_26"/>
          <p:cNvPicPr preferRelativeResize="0"/>
          <p:nvPr/>
        </p:nvPicPr>
        <p:blipFill rotWithShape="1">
          <a:blip r:embed="rId15">
            <a:alphaModFix/>
          </a:blip>
          <a:srcRect b="0" l="0" r="0" t="0"/>
          <a:stretch/>
        </p:blipFill>
        <p:spPr>
          <a:xfrm>
            <a:off x="6448826" y="4183971"/>
            <a:ext cx="1203708" cy="616609"/>
          </a:xfrm>
          <a:prstGeom prst="rect">
            <a:avLst/>
          </a:prstGeom>
          <a:noFill/>
          <a:ln>
            <a:noFill/>
          </a:ln>
        </p:spPr>
      </p:pic>
      <p:sp>
        <p:nvSpPr>
          <p:cNvPr id="215" name="Google Shape;215;g1bbd8885d69_0_26"/>
          <p:cNvSpPr txBox="1"/>
          <p:nvPr>
            <p:ph idx="12" type="sldNum"/>
          </p:nvPr>
        </p:nvSpPr>
        <p:spPr>
          <a:xfrm>
            <a:off x="8598099" y="4735359"/>
            <a:ext cx="488400" cy="332100"/>
          </a:xfrm>
          <a:prstGeom prst="rect">
            <a:avLst/>
          </a:prstGeom>
          <a:noFill/>
          <a:ln>
            <a:noFill/>
          </a:ln>
        </p:spPr>
        <p:txBody>
          <a:bodyPr anchorCtr="0" anchor="ctr" bIns="91425" lIns="91425" spcFirstLastPara="1" rIns="91425" wrap="square" tIns="91425">
            <a:normAutofit lnSpcReduction="10000"/>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216" name="Google Shape;216;g1bbd8885d69_0_26"/>
          <p:cNvSpPr txBox="1"/>
          <p:nvPr/>
        </p:nvSpPr>
        <p:spPr>
          <a:xfrm>
            <a:off x="104400" y="123600"/>
            <a:ext cx="552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t>4</a:t>
            </a:r>
            <a:r>
              <a:rPr b="1" lang="vi" sz="1700"/>
              <a:t> - Ứng dụng - Kiến trúc</a:t>
            </a:r>
            <a:endParaRPr b="1" sz="1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1cc1d62469a_0_87"/>
          <p:cNvSpPr txBox="1"/>
          <p:nvPr/>
        </p:nvSpPr>
        <p:spPr>
          <a:xfrm>
            <a:off x="104400" y="123600"/>
            <a:ext cx="552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t>4 - Ứng dụng - Dữ liệu</a:t>
            </a:r>
            <a:endParaRPr b="1" sz="1700"/>
          </a:p>
        </p:txBody>
      </p:sp>
      <p:sp>
        <p:nvSpPr>
          <p:cNvPr id="222" name="Google Shape;222;g1cc1d62469a_0_87"/>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vi" sz="1500">
                <a:solidFill>
                  <a:srgbClr val="212121"/>
                </a:solidFill>
              </a:rPr>
              <a:t>‹#›</a:t>
            </a:fld>
            <a:endParaRPr b="1" sz="1500">
              <a:solidFill>
                <a:srgbClr val="212121"/>
              </a:solidFill>
            </a:endParaRPr>
          </a:p>
        </p:txBody>
      </p:sp>
      <p:sp>
        <p:nvSpPr>
          <p:cNvPr id="223" name="Google Shape;223;g1cc1d62469a_0_87"/>
          <p:cNvSpPr txBox="1"/>
          <p:nvPr/>
        </p:nvSpPr>
        <p:spPr>
          <a:xfrm>
            <a:off x="888975" y="792025"/>
            <a:ext cx="7366200" cy="364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vi" sz="1500">
                <a:solidFill>
                  <a:srgbClr val="212121"/>
                </a:solidFill>
                <a:latin typeface="Times New Roman"/>
                <a:ea typeface="Times New Roman"/>
                <a:cs typeface="Times New Roman"/>
                <a:sym typeface="Times New Roman"/>
              </a:rPr>
              <a:t>This is a restaurant review dataset of each customer's ratings for the restaurants, include information about review, business, checkin, review, tip and user:</a:t>
            </a:r>
            <a:endParaRPr sz="1500">
              <a:solidFill>
                <a:srgbClr val="21212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vi">
                <a:solidFill>
                  <a:srgbClr val="212121"/>
                </a:solidFill>
                <a:latin typeface="Times New Roman"/>
                <a:ea typeface="Times New Roman"/>
                <a:cs typeface="Times New Roman"/>
                <a:sym typeface="Times New Roman"/>
              </a:rPr>
              <a:t>Link Data: </a:t>
            </a:r>
            <a:r>
              <a:rPr lang="vi" u="sng">
                <a:solidFill>
                  <a:srgbClr val="4DD0E1"/>
                </a:solidFill>
                <a:latin typeface="Times New Roman"/>
                <a:ea typeface="Times New Roman"/>
                <a:cs typeface="Times New Roman"/>
                <a:sym typeface="Times New Roman"/>
                <a:hlinkClick r:id="rId3">
                  <a:extLst>
                    <a:ext uri="{A12FA001-AC4F-418D-AE19-62706E023703}">
                      <ahyp:hlinkClr val="tx"/>
                    </a:ext>
                  </a:extLst>
                </a:hlinkClick>
              </a:rPr>
              <a:t>Yelp Dataset: Restaurant Ratings</a:t>
            </a:r>
            <a:endParaRPr>
              <a:solidFill>
                <a:srgbClr val="212121"/>
              </a:solidFill>
              <a:latin typeface="Times New Roman"/>
              <a:ea typeface="Times New Roman"/>
              <a:cs typeface="Times New Roman"/>
              <a:sym typeface="Times New Roman"/>
            </a:endParaRPr>
          </a:p>
          <a:p>
            <a:pPr indent="-317500" lvl="0" marL="533400" rtl="0" algn="l">
              <a:lnSpc>
                <a:spcPct val="100000"/>
              </a:lnSpc>
              <a:spcBef>
                <a:spcPts val="1200"/>
              </a:spcBef>
              <a:spcAft>
                <a:spcPts val="0"/>
              </a:spcAft>
              <a:buSzPts val="1400"/>
              <a:buFont typeface="Times New Roman"/>
              <a:buChar char="●"/>
            </a:pPr>
            <a:r>
              <a:rPr lang="vi">
                <a:highlight>
                  <a:srgbClr val="FFFFFF"/>
                </a:highlight>
                <a:latin typeface="Times New Roman"/>
                <a:ea typeface="Times New Roman"/>
                <a:cs typeface="Times New Roman"/>
                <a:sym typeface="Times New Roman"/>
              </a:rPr>
              <a:t>6,990,280 reviews</a:t>
            </a:r>
            <a:endParaRPr>
              <a:highlight>
                <a:srgbClr val="FFFFFF"/>
              </a:highlight>
              <a:latin typeface="Times New Roman"/>
              <a:ea typeface="Times New Roman"/>
              <a:cs typeface="Times New Roman"/>
              <a:sym typeface="Times New Roman"/>
            </a:endParaRPr>
          </a:p>
          <a:p>
            <a:pPr indent="-317500" lvl="0" marL="533400" rtl="0" algn="l">
              <a:lnSpc>
                <a:spcPct val="100000"/>
              </a:lnSpc>
              <a:spcBef>
                <a:spcPts val="0"/>
              </a:spcBef>
              <a:spcAft>
                <a:spcPts val="0"/>
              </a:spcAft>
              <a:buSzPts val="1400"/>
              <a:buFont typeface="Times New Roman"/>
              <a:buChar char="●"/>
            </a:pPr>
            <a:r>
              <a:rPr lang="vi">
                <a:highlight>
                  <a:srgbClr val="FFFFFF"/>
                </a:highlight>
                <a:latin typeface="Times New Roman"/>
                <a:ea typeface="Times New Roman"/>
                <a:cs typeface="Times New Roman"/>
                <a:sym typeface="Times New Roman"/>
              </a:rPr>
              <a:t>1987929 user</a:t>
            </a:r>
            <a:endParaRPr>
              <a:highlight>
                <a:srgbClr val="FFFFFF"/>
              </a:highlight>
              <a:latin typeface="Times New Roman"/>
              <a:ea typeface="Times New Roman"/>
              <a:cs typeface="Times New Roman"/>
              <a:sym typeface="Times New Roman"/>
            </a:endParaRPr>
          </a:p>
          <a:p>
            <a:pPr indent="-317500" lvl="0" marL="533400" rtl="0" algn="l">
              <a:lnSpc>
                <a:spcPct val="100000"/>
              </a:lnSpc>
              <a:spcBef>
                <a:spcPts val="0"/>
              </a:spcBef>
              <a:spcAft>
                <a:spcPts val="0"/>
              </a:spcAft>
              <a:buSzPts val="1400"/>
              <a:buChar char="●"/>
            </a:pPr>
            <a:r>
              <a:rPr lang="vi">
                <a:solidFill>
                  <a:srgbClr val="333333"/>
                </a:solidFill>
                <a:highlight>
                  <a:srgbClr val="FFFFFF"/>
                </a:highlight>
                <a:latin typeface="Times New Roman"/>
                <a:ea typeface="Times New Roman"/>
                <a:cs typeface="Times New Roman"/>
                <a:sym typeface="Times New Roman"/>
              </a:rPr>
              <a:t>150,346</a:t>
            </a:r>
            <a:r>
              <a:rPr b="1" lang="vi">
                <a:solidFill>
                  <a:srgbClr val="333333"/>
                </a:solidFill>
                <a:highlight>
                  <a:srgbClr val="FFFFFF"/>
                </a:highlight>
                <a:latin typeface="Times New Roman"/>
                <a:ea typeface="Times New Roman"/>
                <a:cs typeface="Times New Roman"/>
                <a:sym typeface="Times New Roman"/>
              </a:rPr>
              <a:t> </a:t>
            </a:r>
            <a:r>
              <a:rPr lang="vi">
                <a:highlight>
                  <a:srgbClr val="FFFFFF"/>
                </a:highlight>
                <a:latin typeface="Times New Roman"/>
                <a:ea typeface="Times New Roman"/>
                <a:cs typeface="Times New Roman"/>
                <a:sym typeface="Times New Roman"/>
              </a:rPr>
              <a:t>businesses</a:t>
            </a:r>
            <a:endParaRPr>
              <a:solidFill>
                <a:srgbClr val="212121"/>
              </a:solidFill>
              <a:highlight>
                <a:srgbClr val="FFFFFF"/>
              </a:highlight>
              <a:latin typeface="Times New Roman"/>
              <a:ea typeface="Times New Roman"/>
              <a:cs typeface="Times New Roman"/>
              <a:sym typeface="Times New Roman"/>
            </a:endParaRPr>
          </a:p>
          <a:p>
            <a:pPr indent="0" lvl="0" marL="0" rtl="0" algn="l">
              <a:lnSpc>
                <a:spcPct val="100000"/>
              </a:lnSpc>
              <a:spcBef>
                <a:spcPts val="2700"/>
              </a:spcBef>
              <a:spcAft>
                <a:spcPts val="0"/>
              </a:spcAft>
              <a:buNone/>
            </a:pPr>
            <a:r>
              <a:rPr lang="vi">
                <a:solidFill>
                  <a:srgbClr val="555555"/>
                </a:solidFill>
                <a:highlight>
                  <a:srgbClr val="FFFFFF"/>
                </a:highlight>
                <a:latin typeface="Consolas"/>
                <a:ea typeface="Consolas"/>
                <a:cs typeface="Consolas"/>
                <a:sym typeface="Consolas"/>
              </a:rPr>
              <a:t>data:</a:t>
            </a:r>
            <a:endParaRPr>
              <a:solidFill>
                <a:srgbClr val="555555"/>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vi">
                <a:solidFill>
                  <a:srgbClr val="555555"/>
                </a:solidFill>
                <a:highlight>
                  <a:srgbClr val="FFFFFF"/>
                </a:highlight>
                <a:latin typeface="Consolas"/>
                <a:ea typeface="Consolas"/>
                <a:cs typeface="Consolas"/>
                <a:sym typeface="Consolas"/>
              </a:rPr>
              <a:t> |-- yelp_academic_dataset_business.json</a:t>
            </a:r>
            <a:endParaRPr>
              <a:solidFill>
                <a:srgbClr val="555555"/>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vi">
                <a:solidFill>
                  <a:srgbClr val="555555"/>
                </a:solidFill>
                <a:highlight>
                  <a:srgbClr val="FFFFFF"/>
                </a:highlight>
                <a:latin typeface="Consolas"/>
                <a:ea typeface="Consolas"/>
                <a:cs typeface="Consolas"/>
                <a:sym typeface="Consolas"/>
              </a:rPr>
              <a:t> |-- yelp_academic_dataset_checkin.json</a:t>
            </a:r>
            <a:endParaRPr>
              <a:solidFill>
                <a:srgbClr val="555555"/>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vi">
                <a:solidFill>
                  <a:srgbClr val="555555"/>
                </a:solidFill>
                <a:highlight>
                  <a:srgbClr val="FFFFFF"/>
                </a:highlight>
                <a:latin typeface="Consolas"/>
                <a:ea typeface="Consolas"/>
                <a:cs typeface="Consolas"/>
                <a:sym typeface="Consolas"/>
              </a:rPr>
              <a:t> |-- yelp_academic_dataset_review.json</a:t>
            </a:r>
            <a:endParaRPr>
              <a:solidFill>
                <a:srgbClr val="555555"/>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vi">
                <a:solidFill>
                  <a:srgbClr val="555555"/>
                </a:solidFill>
                <a:highlight>
                  <a:srgbClr val="FFFFFF"/>
                </a:highlight>
                <a:latin typeface="Consolas"/>
                <a:ea typeface="Consolas"/>
                <a:cs typeface="Consolas"/>
                <a:sym typeface="Consolas"/>
              </a:rPr>
              <a:t> |-- yelp_academic_dataset_tip.json</a:t>
            </a:r>
            <a:endParaRPr>
              <a:solidFill>
                <a:srgbClr val="555555"/>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vi">
                <a:solidFill>
                  <a:srgbClr val="555555"/>
                </a:solidFill>
                <a:highlight>
                  <a:srgbClr val="FFFFFF"/>
                </a:highlight>
                <a:latin typeface="Consolas"/>
                <a:ea typeface="Consolas"/>
                <a:cs typeface="Consolas"/>
                <a:sym typeface="Consolas"/>
              </a:rPr>
              <a:t> |-- yelp_academic_dataset_user.json</a:t>
            </a:r>
            <a:endParaRPr>
              <a:solidFill>
                <a:srgbClr val="555555"/>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rgbClr val="555555"/>
              </a:solidFill>
              <a:highlight>
                <a:srgbClr val="FFFFFF"/>
              </a:highlight>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cc1d62469a_0_114"/>
          <p:cNvSpPr txBox="1"/>
          <p:nvPr/>
        </p:nvSpPr>
        <p:spPr>
          <a:xfrm>
            <a:off x="104400" y="123600"/>
            <a:ext cx="552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t>4 - Ứng dụng - Dữ liệu</a:t>
            </a:r>
            <a:endParaRPr b="1" sz="1700"/>
          </a:p>
        </p:txBody>
      </p:sp>
      <p:sp>
        <p:nvSpPr>
          <p:cNvPr id="229" name="Google Shape;229;g1cc1d62469a_0_114"/>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vi" sz="1500">
                <a:solidFill>
                  <a:srgbClr val="212121"/>
                </a:solidFill>
              </a:rPr>
              <a:t>‹#›</a:t>
            </a:fld>
            <a:endParaRPr b="1" sz="1500">
              <a:solidFill>
                <a:srgbClr val="212121"/>
              </a:solidFill>
            </a:endParaRPr>
          </a:p>
        </p:txBody>
      </p:sp>
      <p:sp>
        <p:nvSpPr>
          <p:cNvPr id="230" name="Google Shape;230;g1cc1d62469a_0_114"/>
          <p:cNvSpPr txBox="1"/>
          <p:nvPr/>
        </p:nvSpPr>
        <p:spPr>
          <a:xfrm>
            <a:off x="888975" y="792025"/>
            <a:ext cx="7366200" cy="36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sz="1200">
              <a:solidFill>
                <a:srgbClr val="555555"/>
              </a:solidFill>
              <a:highlight>
                <a:srgbClr val="FFFFFF"/>
              </a:highlight>
              <a:latin typeface="Consolas"/>
              <a:ea typeface="Consolas"/>
              <a:cs typeface="Consolas"/>
              <a:sym typeface="Consolas"/>
            </a:endParaRPr>
          </a:p>
        </p:txBody>
      </p:sp>
      <p:sp>
        <p:nvSpPr>
          <p:cNvPr id="231" name="Google Shape;231;g1cc1d62469a_0_114"/>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vi" sz="1500">
                <a:solidFill>
                  <a:srgbClr val="212121"/>
                </a:solidFill>
              </a:rPr>
              <a:t>‹#›</a:t>
            </a:fld>
            <a:endParaRPr b="1" sz="1500">
              <a:solidFill>
                <a:srgbClr val="212121"/>
              </a:solidFill>
            </a:endParaRPr>
          </a:p>
        </p:txBody>
      </p:sp>
      <p:sp>
        <p:nvSpPr>
          <p:cNvPr id="232" name="Google Shape;232;g1cc1d62469a_0_114"/>
          <p:cNvSpPr txBox="1"/>
          <p:nvPr/>
        </p:nvSpPr>
        <p:spPr>
          <a:xfrm>
            <a:off x="2006550" y="459650"/>
            <a:ext cx="6036300" cy="2786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vi" sz="1300">
                <a:solidFill>
                  <a:srgbClr val="555555"/>
                </a:solidFill>
                <a:highlight>
                  <a:srgbClr val="FFFFFF"/>
                </a:highlight>
                <a:latin typeface="Consolas"/>
                <a:ea typeface="Consolas"/>
                <a:cs typeface="Consolas"/>
                <a:sym typeface="Consolas"/>
              </a:rPr>
              <a:t>This is ratings data of yelp_academic_dataset_review.json file:</a:t>
            </a:r>
            <a:endParaRPr sz="1300">
              <a:solidFill>
                <a:srgbClr val="555555"/>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vi" sz="1300">
                <a:solidFill>
                  <a:srgbClr val="555555"/>
                </a:solidFill>
                <a:highlight>
                  <a:srgbClr val="FFFFFF"/>
                </a:highlight>
                <a:latin typeface="Consolas"/>
                <a:ea typeface="Consolas"/>
                <a:cs typeface="Consolas"/>
                <a:sym typeface="Consolas"/>
              </a:rPr>
              <a:t>root</a:t>
            </a:r>
            <a:endParaRPr sz="1300">
              <a:solidFill>
                <a:srgbClr val="555555"/>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vi" sz="1300">
                <a:solidFill>
                  <a:srgbClr val="555555"/>
                </a:solidFill>
                <a:highlight>
                  <a:srgbClr val="FFFFFF"/>
                </a:highlight>
                <a:latin typeface="Consolas"/>
                <a:ea typeface="Consolas"/>
                <a:cs typeface="Consolas"/>
                <a:sym typeface="Consolas"/>
              </a:rPr>
              <a:t> |-- business_id: string </a:t>
            </a:r>
            <a:endParaRPr sz="1300">
              <a:solidFill>
                <a:srgbClr val="555555"/>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vi" sz="1300">
                <a:solidFill>
                  <a:srgbClr val="555555"/>
                </a:solidFill>
                <a:highlight>
                  <a:srgbClr val="FFFFFF"/>
                </a:highlight>
                <a:latin typeface="Consolas"/>
                <a:ea typeface="Consolas"/>
                <a:cs typeface="Consolas"/>
                <a:sym typeface="Consolas"/>
              </a:rPr>
              <a:t> |-- cool: long </a:t>
            </a:r>
            <a:endParaRPr sz="1300">
              <a:solidFill>
                <a:srgbClr val="555555"/>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vi" sz="1300">
                <a:solidFill>
                  <a:srgbClr val="555555"/>
                </a:solidFill>
                <a:highlight>
                  <a:srgbClr val="FFFFFF"/>
                </a:highlight>
                <a:latin typeface="Consolas"/>
                <a:ea typeface="Consolas"/>
                <a:cs typeface="Consolas"/>
                <a:sym typeface="Consolas"/>
              </a:rPr>
              <a:t> |-- date: string </a:t>
            </a:r>
            <a:endParaRPr sz="1300">
              <a:solidFill>
                <a:srgbClr val="555555"/>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vi" sz="1300">
                <a:solidFill>
                  <a:srgbClr val="555555"/>
                </a:solidFill>
                <a:highlight>
                  <a:srgbClr val="FFFFFF"/>
                </a:highlight>
                <a:latin typeface="Consolas"/>
                <a:ea typeface="Consolas"/>
                <a:cs typeface="Consolas"/>
                <a:sym typeface="Consolas"/>
              </a:rPr>
              <a:t> |-- funny: long </a:t>
            </a:r>
            <a:endParaRPr sz="1300">
              <a:solidFill>
                <a:srgbClr val="555555"/>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vi" sz="1300">
                <a:solidFill>
                  <a:srgbClr val="555555"/>
                </a:solidFill>
                <a:highlight>
                  <a:srgbClr val="FFFFFF"/>
                </a:highlight>
                <a:latin typeface="Consolas"/>
                <a:ea typeface="Consolas"/>
                <a:cs typeface="Consolas"/>
                <a:sym typeface="Consolas"/>
              </a:rPr>
              <a:t> |-- review_id: string </a:t>
            </a:r>
            <a:endParaRPr sz="1300">
              <a:solidFill>
                <a:srgbClr val="555555"/>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vi" sz="1300">
                <a:solidFill>
                  <a:srgbClr val="555555"/>
                </a:solidFill>
                <a:highlight>
                  <a:srgbClr val="FFFFFF"/>
                </a:highlight>
                <a:latin typeface="Consolas"/>
                <a:ea typeface="Consolas"/>
                <a:cs typeface="Consolas"/>
                <a:sym typeface="Consolas"/>
              </a:rPr>
              <a:t> |-- stars: double </a:t>
            </a:r>
            <a:endParaRPr sz="1300">
              <a:solidFill>
                <a:srgbClr val="555555"/>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vi" sz="1300">
                <a:solidFill>
                  <a:srgbClr val="555555"/>
                </a:solidFill>
                <a:highlight>
                  <a:srgbClr val="FFFFFF"/>
                </a:highlight>
                <a:latin typeface="Consolas"/>
                <a:ea typeface="Consolas"/>
                <a:cs typeface="Consolas"/>
                <a:sym typeface="Consolas"/>
              </a:rPr>
              <a:t> |-- text: string </a:t>
            </a:r>
            <a:endParaRPr sz="1300">
              <a:solidFill>
                <a:srgbClr val="555555"/>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vi" sz="1300">
                <a:solidFill>
                  <a:srgbClr val="555555"/>
                </a:solidFill>
                <a:highlight>
                  <a:srgbClr val="FFFFFF"/>
                </a:highlight>
                <a:latin typeface="Consolas"/>
                <a:ea typeface="Consolas"/>
                <a:cs typeface="Consolas"/>
                <a:sym typeface="Consolas"/>
              </a:rPr>
              <a:t> |-- useful: long </a:t>
            </a:r>
            <a:endParaRPr sz="1300">
              <a:solidFill>
                <a:srgbClr val="555555"/>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vi" sz="1300">
                <a:solidFill>
                  <a:srgbClr val="555555"/>
                </a:solidFill>
                <a:highlight>
                  <a:srgbClr val="FFFFFF"/>
                </a:highlight>
                <a:latin typeface="Consolas"/>
                <a:ea typeface="Consolas"/>
                <a:cs typeface="Consolas"/>
                <a:sym typeface="Consolas"/>
              </a:rPr>
              <a:t> |-- user_id: string </a:t>
            </a:r>
            <a:endParaRPr sz="1300">
              <a:solidFill>
                <a:srgbClr val="555555"/>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555555"/>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555555"/>
              </a:solidFill>
              <a:highlight>
                <a:srgbClr val="FFFFFF"/>
              </a:highlight>
              <a:latin typeface="Consolas"/>
              <a:ea typeface="Consolas"/>
              <a:cs typeface="Consolas"/>
              <a:sym typeface="Consolas"/>
            </a:endParaRPr>
          </a:p>
        </p:txBody>
      </p:sp>
      <p:sp>
        <p:nvSpPr>
          <p:cNvPr id="233" name="Google Shape;233;g1cc1d62469a_0_114"/>
          <p:cNvSpPr txBox="1"/>
          <p:nvPr/>
        </p:nvSpPr>
        <p:spPr>
          <a:xfrm>
            <a:off x="380550" y="2784400"/>
            <a:ext cx="8230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900">
                <a:solidFill>
                  <a:srgbClr val="555555"/>
                </a:solidFill>
                <a:highlight>
                  <a:srgbClr val="FFFFFF"/>
                </a:highlight>
                <a:latin typeface="Consolas"/>
                <a:ea typeface="Consolas"/>
                <a:cs typeface="Consolas"/>
                <a:sym typeface="Consolas"/>
              </a:rPr>
              <a:t>+--------------------+--------------------+--------------------+-----+------+-----+----+--------------------+----------+</a:t>
            </a:r>
            <a:endParaRPr sz="900">
              <a:solidFill>
                <a:srgbClr val="555555"/>
              </a:solidFill>
              <a:highlight>
                <a:srgbClr val="FFFFFF"/>
              </a:highlight>
              <a:latin typeface="Consolas"/>
              <a:ea typeface="Consolas"/>
              <a:cs typeface="Consolas"/>
              <a:sym typeface="Consolas"/>
            </a:endParaRPr>
          </a:p>
          <a:p>
            <a:pPr indent="0" lvl="0" marL="0" rtl="0" algn="l">
              <a:spcBef>
                <a:spcPts val="0"/>
              </a:spcBef>
              <a:spcAft>
                <a:spcPts val="0"/>
              </a:spcAft>
              <a:buNone/>
            </a:pPr>
            <a:r>
              <a:rPr lang="vi" sz="900">
                <a:solidFill>
                  <a:srgbClr val="555555"/>
                </a:solidFill>
                <a:highlight>
                  <a:srgbClr val="FFFFFF"/>
                </a:highlight>
                <a:latin typeface="Consolas"/>
                <a:ea typeface="Consolas"/>
                <a:cs typeface="Consolas"/>
                <a:sym typeface="Consolas"/>
              </a:rPr>
              <a:t>|           review_id|             user_id|         business_id|stars|useful|funny|cool|                text|      date|</a:t>
            </a:r>
            <a:endParaRPr sz="900">
              <a:solidFill>
                <a:srgbClr val="555555"/>
              </a:solidFill>
              <a:highlight>
                <a:srgbClr val="FFFFFF"/>
              </a:highlight>
              <a:latin typeface="Consolas"/>
              <a:ea typeface="Consolas"/>
              <a:cs typeface="Consolas"/>
              <a:sym typeface="Consolas"/>
            </a:endParaRPr>
          </a:p>
          <a:p>
            <a:pPr indent="0" lvl="0" marL="0" rtl="0" algn="l">
              <a:spcBef>
                <a:spcPts val="0"/>
              </a:spcBef>
              <a:spcAft>
                <a:spcPts val="0"/>
              </a:spcAft>
              <a:buNone/>
            </a:pPr>
            <a:r>
              <a:rPr lang="vi" sz="900">
                <a:solidFill>
                  <a:srgbClr val="555555"/>
                </a:solidFill>
                <a:highlight>
                  <a:srgbClr val="FFFFFF"/>
                </a:highlight>
                <a:latin typeface="Consolas"/>
                <a:ea typeface="Consolas"/>
                <a:cs typeface="Consolas"/>
                <a:sym typeface="Consolas"/>
              </a:rPr>
              <a:t>+--------------------+--------------------+--------------------+-----+------+-----+----+--------------------+----------+</a:t>
            </a:r>
            <a:endParaRPr sz="900">
              <a:solidFill>
                <a:srgbClr val="555555"/>
              </a:solidFill>
              <a:highlight>
                <a:srgbClr val="FFFFFF"/>
              </a:highlight>
              <a:latin typeface="Consolas"/>
              <a:ea typeface="Consolas"/>
              <a:cs typeface="Consolas"/>
              <a:sym typeface="Consolas"/>
            </a:endParaRPr>
          </a:p>
          <a:p>
            <a:pPr indent="0" lvl="0" marL="0" rtl="0" algn="l">
              <a:spcBef>
                <a:spcPts val="0"/>
              </a:spcBef>
              <a:spcAft>
                <a:spcPts val="0"/>
              </a:spcAft>
              <a:buNone/>
            </a:pPr>
            <a:r>
              <a:rPr lang="vi" sz="900">
                <a:solidFill>
                  <a:srgbClr val="555555"/>
                </a:solidFill>
                <a:highlight>
                  <a:srgbClr val="FFFFFF"/>
                </a:highlight>
                <a:latin typeface="Consolas"/>
                <a:ea typeface="Consolas"/>
                <a:cs typeface="Consolas"/>
                <a:sym typeface="Consolas"/>
              </a:rPr>
              <a:t>|WsEr-kocvUQIp111w...|prWt3CRF5IaV_vgI_...|SjnbzWbNLAxLOFVIy...|  1.0|     1|    0|   0|I dropped my car ...|2018-02-23|</a:t>
            </a:r>
            <a:endParaRPr sz="900">
              <a:solidFill>
                <a:srgbClr val="555555"/>
              </a:solidFill>
              <a:highlight>
                <a:srgbClr val="FFFFFF"/>
              </a:highlight>
              <a:latin typeface="Consolas"/>
              <a:ea typeface="Consolas"/>
              <a:cs typeface="Consolas"/>
              <a:sym typeface="Consolas"/>
            </a:endParaRPr>
          </a:p>
          <a:p>
            <a:pPr indent="0" lvl="0" marL="0" rtl="0" algn="l">
              <a:spcBef>
                <a:spcPts val="0"/>
              </a:spcBef>
              <a:spcAft>
                <a:spcPts val="0"/>
              </a:spcAft>
              <a:buNone/>
            </a:pPr>
            <a:r>
              <a:rPr lang="vi" sz="900">
                <a:solidFill>
                  <a:srgbClr val="555555"/>
                </a:solidFill>
                <a:highlight>
                  <a:srgbClr val="FFFFFF"/>
                </a:highlight>
                <a:latin typeface="Consolas"/>
                <a:ea typeface="Consolas"/>
                <a:cs typeface="Consolas"/>
                <a:sym typeface="Consolas"/>
              </a:rPr>
              <a:t>|aAcQibR3zWOvk4atb...|7P9w2PrP4ZcJyDFwc...|Zi-F-YvyVOK0k5QD7...|  5.0|     0|    0|   0|Definitely recomm...|2016-09-18|</a:t>
            </a:r>
            <a:endParaRPr sz="900">
              <a:solidFill>
                <a:srgbClr val="555555"/>
              </a:solidFill>
              <a:highlight>
                <a:srgbClr val="FFFFFF"/>
              </a:highlight>
              <a:latin typeface="Consolas"/>
              <a:ea typeface="Consolas"/>
              <a:cs typeface="Consolas"/>
              <a:sym typeface="Consolas"/>
            </a:endParaRPr>
          </a:p>
          <a:p>
            <a:pPr indent="0" lvl="0" marL="0" rtl="0" algn="l">
              <a:spcBef>
                <a:spcPts val="0"/>
              </a:spcBef>
              <a:spcAft>
                <a:spcPts val="0"/>
              </a:spcAft>
              <a:buNone/>
            </a:pPr>
            <a:r>
              <a:rPr lang="vi" sz="900">
                <a:solidFill>
                  <a:srgbClr val="555555"/>
                </a:solidFill>
                <a:highlight>
                  <a:srgbClr val="FFFFFF"/>
                </a:highlight>
                <a:latin typeface="Consolas"/>
                <a:ea typeface="Consolas"/>
                <a:cs typeface="Consolas"/>
                <a:sym typeface="Consolas"/>
              </a:rPr>
              <a:t>|-up4mW6WdqzGrRh7t...|xbybLiQockAzC4xAl...|EpREWeEpmR8f1qLHz...|  5.0|     0|    0|   0|After living in t...|2011-11-30|</a:t>
            </a:r>
            <a:endParaRPr sz="900">
              <a:solidFill>
                <a:srgbClr val="555555"/>
              </a:solidFill>
              <a:highlight>
                <a:srgbClr val="FFFFFF"/>
              </a:highlight>
              <a:latin typeface="Consolas"/>
              <a:ea typeface="Consolas"/>
              <a:cs typeface="Consolas"/>
              <a:sym typeface="Consolas"/>
            </a:endParaRPr>
          </a:p>
          <a:p>
            <a:pPr indent="0" lvl="0" marL="0" rtl="0" algn="l">
              <a:spcBef>
                <a:spcPts val="0"/>
              </a:spcBef>
              <a:spcAft>
                <a:spcPts val="0"/>
              </a:spcAft>
              <a:buNone/>
            </a:pPr>
            <a:r>
              <a:rPr lang="vi" sz="900">
                <a:solidFill>
                  <a:srgbClr val="555555"/>
                </a:solidFill>
                <a:highlight>
                  <a:srgbClr val="FFFFFF"/>
                </a:highlight>
                <a:latin typeface="Consolas"/>
                <a:ea typeface="Consolas"/>
                <a:cs typeface="Consolas"/>
                <a:sym typeface="Consolas"/>
              </a:rPr>
              <a:t>|PDHRlnEdkEcwATry4...|UsBxLh14sUpO8Sdeq...|Wy8Hswf2cLQGRZN6a...|  1.0|     1|    0|   0|If I could give i...|2011-08-24|</a:t>
            </a:r>
            <a:endParaRPr sz="900">
              <a:solidFill>
                <a:srgbClr val="555555"/>
              </a:solidFill>
              <a:highlight>
                <a:srgbClr val="FFFFFF"/>
              </a:highlight>
              <a:latin typeface="Consolas"/>
              <a:ea typeface="Consolas"/>
              <a:cs typeface="Consolas"/>
              <a:sym typeface="Consolas"/>
            </a:endParaRPr>
          </a:p>
          <a:p>
            <a:pPr indent="0" lvl="0" marL="0" rtl="0" algn="l">
              <a:spcBef>
                <a:spcPts val="0"/>
              </a:spcBef>
              <a:spcAft>
                <a:spcPts val="0"/>
              </a:spcAft>
              <a:buNone/>
            </a:pPr>
            <a:r>
              <a:rPr lang="vi" sz="900">
                <a:solidFill>
                  <a:srgbClr val="555555"/>
                </a:solidFill>
                <a:highlight>
                  <a:srgbClr val="FFFFFF"/>
                </a:highlight>
                <a:latin typeface="Consolas"/>
                <a:ea typeface="Consolas"/>
                <a:cs typeface="Consolas"/>
                <a:sym typeface="Consolas"/>
              </a:rPr>
              <a:t>|EHEnA6AIWMSkz44UF...|H-kSAP2ZjKWGZR9Ic...|9dm_v79s9-pefMahq...|  4.0|     3|    0|   1|Service was a bit...|2018-07-07|</a:t>
            </a:r>
            <a:endParaRPr sz="900">
              <a:solidFill>
                <a:srgbClr val="555555"/>
              </a:solidFill>
              <a:highlight>
                <a:srgbClr val="FFFFFF"/>
              </a:highlight>
              <a:latin typeface="Consolas"/>
              <a:ea typeface="Consolas"/>
              <a:cs typeface="Consolas"/>
              <a:sym typeface="Consolas"/>
            </a:endParaRPr>
          </a:p>
          <a:p>
            <a:pPr indent="0" lvl="0" marL="0" rtl="0" algn="l">
              <a:spcBef>
                <a:spcPts val="0"/>
              </a:spcBef>
              <a:spcAft>
                <a:spcPts val="0"/>
              </a:spcAft>
              <a:buNone/>
            </a:pPr>
            <a:r>
              <a:rPr lang="vi" sz="900">
                <a:solidFill>
                  <a:srgbClr val="555555"/>
                </a:solidFill>
                <a:highlight>
                  <a:srgbClr val="FFFFFF"/>
                </a:highlight>
                <a:latin typeface="Consolas"/>
                <a:ea typeface="Consolas"/>
                <a:cs typeface="Consolas"/>
                <a:sym typeface="Consolas"/>
              </a:rPr>
              <a:t>|cgppGTg8LpqZObn_k...|TSxzAqKzU2OvjWSLo...|skN2XhKXlcjf53uIw...|  5.0|     0|    0|   0|Due to it's locat...|2016-03-07|</a:t>
            </a:r>
            <a:endParaRPr sz="900">
              <a:solidFill>
                <a:srgbClr val="555555"/>
              </a:solidFill>
              <a:highlight>
                <a:srgbClr val="FFFFFF"/>
              </a:highlight>
              <a:latin typeface="Consolas"/>
              <a:ea typeface="Consolas"/>
              <a:cs typeface="Consolas"/>
              <a:sym typeface="Consolas"/>
            </a:endParaRPr>
          </a:p>
          <a:p>
            <a:pPr indent="0" lvl="0" marL="0" rtl="0" algn="l">
              <a:spcBef>
                <a:spcPts val="0"/>
              </a:spcBef>
              <a:spcAft>
                <a:spcPts val="0"/>
              </a:spcAft>
              <a:buNone/>
            </a:pPr>
            <a:r>
              <a:rPr lang="vi" sz="900">
                <a:solidFill>
                  <a:srgbClr val="555555"/>
                </a:solidFill>
                <a:highlight>
                  <a:srgbClr val="FFFFFF"/>
                </a:highlight>
                <a:latin typeface="Consolas"/>
                <a:ea typeface="Consolas"/>
                <a:cs typeface="Consolas"/>
                <a:sym typeface="Consolas"/>
              </a:rPr>
              <a:t>|uIYhNWj3-OsSLH6ef...|5NXzzCTDza-fBO0jE...|YGdUUAqeRT5Z7fYkp...|  5.0|     1|    1|   0|This review is fo...|2014-11-12|</a:t>
            </a:r>
            <a:endParaRPr sz="900">
              <a:solidFill>
                <a:srgbClr val="555555"/>
              </a:solidFill>
              <a:highlight>
                <a:srgbClr val="FFFFFF"/>
              </a:highlight>
              <a:latin typeface="Consolas"/>
              <a:ea typeface="Consolas"/>
              <a:cs typeface="Consolas"/>
              <a:sym typeface="Consolas"/>
            </a:endParaRPr>
          </a:p>
          <a:p>
            <a:pPr indent="0" lvl="0" marL="0" rtl="0" algn="l">
              <a:spcBef>
                <a:spcPts val="0"/>
              </a:spcBef>
              <a:spcAft>
                <a:spcPts val="0"/>
              </a:spcAft>
              <a:buNone/>
            </a:pPr>
            <a:r>
              <a:rPr lang="vi" sz="900">
                <a:solidFill>
                  <a:srgbClr val="555555"/>
                </a:solidFill>
                <a:highlight>
                  <a:srgbClr val="FFFFFF"/>
                </a:highlight>
                <a:latin typeface="Consolas"/>
                <a:ea typeface="Consolas"/>
                <a:cs typeface="Consolas"/>
                <a:sym typeface="Consolas"/>
              </a:rPr>
              <a:t>|OJ4DSE87REOqg_I8u...|GmSbKlsp0ITmTWO8M...|AWnzFqIrlkLAKTc46...|  5.0|     0|    0|   0|This place came h...|2018-03-23|</a:t>
            </a:r>
            <a:endParaRPr sz="900">
              <a:solidFill>
                <a:srgbClr val="555555"/>
              </a:solidFill>
              <a:highlight>
                <a:srgbClr val="FFFFFF"/>
              </a:highlight>
              <a:latin typeface="Consolas"/>
              <a:ea typeface="Consolas"/>
              <a:cs typeface="Consolas"/>
              <a:sym typeface="Consolas"/>
            </a:endParaRPr>
          </a:p>
          <a:p>
            <a:pPr indent="0" lvl="0" marL="0" rtl="0" algn="l">
              <a:spcBef>
                <a:spcPts val="0"/>
              </a:spcBef>
              <a:spcAft>
                <a:spcPts val="0"/>
              </a:spcAft>
              <a:buNone/>
            </a:pPr>
            <a:r>
              <a:rPr lang="vi" sz="900">
                <a:solidFill>
                  <a:srgbClr val="555555"/>
                </a:solidFill>
                <a:highlight>
                  <a:srgbClr val="FFFFFF"/>
                </a:highlight>
                <a:latin typeface="Consolas"/>
                <a:ea typeface="Consolas"/>
                <a:cs typeface="Consolas"/>
                <a:sym typeface="Consolas"/>
              </a:rPr>
              <a:t>|gbK7d1rp0tLKPS8oM...|oMNtNOXYFN0qdSCSf...|7sKfrJmjG6unAQeWd...|  5.0|     0|    0|   0|I really like Fra...|2016-07-14|</a:t>
            </a:r>
            <a:endParaRPr sz="900">
              <a:solidFill>
                <a:srgbClr val="555555"/>
              </a:solidFill>
              <a:highlight>
                <a:srgbClr val="FFFFFF"/>
              </a:highlight>
              <a:latin typeface="Consolas"/>
              <a:ea typeface="Consolas"/>
              <a:cs typeface="Consolas"/>
              <a:sym typeface="Consolas"/>
            </a:endParaRPr>
          </a:p>
          <a:p>
            <a:pPr indent="0" lvl="0" marL="0" rtl="0" algn="l">
              <a:spcBef>
                <a:spcPts val="0"/>
              </a:spcBef>
              <a:spcAft>
                <a:spcPts val="0"/>
              </a:spcAft>
              <a:buNone/>
            </a:pPr>
            <a:r>
              <a:rPr lang="vi" sz="900">
                <a:solidFill>
                  <a:srgbClr val="555555"/>
                </a:solidFill>
                <a:highlight>
                  <a:srgbClr val="FFFFFF"/>
                </a:highlight>
                <a:latin typeface="Consolas"/>
                <a:ea typeface="Consolas"/>
                <a:cs typeface="Consolas"/>
                <a:sym typeface="Consolas"/>
              </a:rPr>
              <a:t>|vyKiIvMR6aQ5QddXc...|_Bc_E_368qHBi70LA...|aw5GN4yk6r0r9e_5T...|  2.0|     3|    0|   0|This use to be a ...|2010-11-22|</a:t>
            </a:r>
            <a:endParaRPr sz="900">
              <a:solidFill>
                <a:srgbClr val="555555"/>
              </a:solidFill>
              <a:highlight>
                <a:srgbClr val="FFFFFF"/>
              </a:highlight>
              <a:latin typeface="Consolas"/>
              <a:ea typeface="Consolas"/>
              <a:cs typeface="Consolas"/>
              <a:sym typeface="Consolas"/>
            </a:endParaRPr>
          </a:p>
          <a:p>
            <a:pPr indent="0" lvl="0" marL="0" rtl="0" algn="l">
              <a:spcBef>
                <a:spcPts val="0"/>
              </a:spcBef>
              <a:spcAft>
                <a:spcPts val="0"/>
              </a:spcAft>
              <a:buNone/>
            </a:pPr>
            <a:r>
              <a:rPr lang="vi" sz="900">
                <a:solidFill>
                  <a:srgbClr val="555555"/>
                </a:solidFill>
                <a:highlight>
                  <a:srgbClr val="FFFFFF"/>
                </a:highlight>
                <a:latin typeface="Consolas"/>
                <a:ea typeface="Consolas"/>
                <a:cs typeface="Consolas"/>
                <a:sym typeface="Consolas"/>
              </a:rPr>
              <a:t>+--------------------+--------------------+--------------------+-----+------+-----+----+--------------------+----------+</a:t>
            </a:r>
            <a:endParaRPr sz="450">
              <a:solidFill>
                <a:srgbClr val="555555"/>
              </a:solidFill>
              <a:highlight>
                <a:srgbClr val="FFFFFF"/>
              </a:highlight>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g1c6eba4c94b_0_1"/>
          <p:cNvPicPr preferRelativeResize="0"/>
          <p:nvPr/>
        </p:nvPicPr>
        <p:blipFill rotWithShape="1">
          <a:blip r:embed="rId3">
            <a:alphaModFix/>
          </a:blip>
          <a:srcRect b="0" l="0" r="0" t="0"/>
          <a:stretch/>
        </p:blipFill>
        <p:spPr>
          <a:xfrm>
            <a:off x="0" y="442550"/>
            <a:ext cx="4598526" cy="2448151"/>
          </a:xfrm>
          <a:prstGeom prst="rect">
            <a:avLst/>
          </a:prstGeom>
          <a:noFill/>
          <a:ln>
            <a:noFill/>
          </a:ln>
        </p:spPr>
      </p:pic>
      <p:pic>
        <p:nvPicPr>
          <p:cNvPr id="239" name="Google Shape;239;g1c6eba4c94b_0_1"/>
          <p:cNvPicPr preferRelativeResize="0"/>
          <p:nvPr/>
        </p:nvPicPr>
        <p:blipFill rotWithShape="1">
          <a:blip r:embed="rId4">
            <a:alphaModFix/>
          </a:blip>
          <a:srcRect b="0" l="0" r="0" t="0"/>
          <a:stretch/>
        </p:blipFill>
        <p:spPr>
          <a:xfrm>
            <a:off x="5360526" y="818625"/>
            <a:ext cx="2823552" cy="4172476"/>
          </a:xfrm>
          <a:prstGeom prst="rect">
            <a:avLst/>
          </a:prstGeom>
          <a:noFill/>
          <a:ln>
            <a:noFill/>
          </a:ln>
        </p:spPr>
      </p:pic>
      <p:sp>
        <p:nvSpPr>
          <p:cNvPr id="240" name="Google Shape;240;g1c6eba4c94b_0_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241" name="Google Shape;241;g1c6eba4c94b_0_1"/>
          <p:cNvSpPr txBox="1"/>
          <p:nvPr/>
        </p:nvSpPr>
        <p:spPr>
          <a:xfrm>
            <a:off x="0" y="0"/>
            <a:ext cx="4683000" cy="446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vi" sz="1700">
                <a:solidFill>
                  <a:schemeClr val="dk1"/>
                </a:solidFill>
              </a:rPr>
              <a:t>4 - Ứng dụng - Batch Job - Business Table</a:t>
            </a:r>
            <a:endParaRPr b="1" sz="17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g1c6eba4c94b_0_12"/>
          <p:cNvPicPr preferRelativeResize="0"/>
          <p:nvPr/>
        </p:nvPicPr>
        <p:blipFill rotWithShape="1">
          <a:blip r:embed="rId3">
            <a:alphaModFix/>
          </a:blip>
          <a:srcRect b="0" l="0" r="0" t="0"/>
          <a:stretch/>
        </p:blipFill>
        <p:spPr>
          <a:xfrm>
            <a:off x="-67175" y="433875"/>
            <a:ext cx="4639176" cy="2668123"/>
          </a:xfrm>
          <a:prstGeom prst="rect">
            <a:avLst/>
          </a:prstGeom>
          <a:noFill/>
          <a:ln>
            <a:noFill/>
          </a:ln>
        </p:spPr>
      </p:pic>
      <p:pic>
        <p:nvPicPr>
          <p:cNvPr id="247" name="Google Shape;247;g1c6eba4c94b_0_12"/>
          <p:cNvPicPr preferRelativeResize="0"/>
          <p:nvPr/>
        </p:nvPicPr>
        <p:blipFill rotWithShape="1">
          <a:blip r:embed="rId4">
            <a:alphaModFix/>
          </a:blip>
          <a:srcRect b="0" l="0" r="0" t="0"/>
          <a:stretch/>
        </p:blipFill>
        <p:spPr>
          <a:xfrm>
            <a:off x="5029201" y="818625"/>
            <a:ext cx="3143712" cy="4172476"/>
          </a:xfrm>
          <a:prstGeom prst="rect">
            <a:avLst/>
          </a:prstGeom>
          <a:noFill/>
          <a:ln>
            <a:noFill/>
          </a:ln>
        </p:spPr>
      </p:pic>
      <p:sp>
        <p:nvSpPr>
          <p:cNvPr id="248" name="Google Shape;248;g1c6eba4c94b_0_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249" name="Google Shape;249;g1c6eba4c94b_0_12"/>
          <p:cNvSpPr txBox="1"/>
          <p:nvPr/>
        </p:nvSpPr>
        <p:spPr>
          <a:xfrm>
            <a:off x="0" y="0"/>
            <a:ext cx="4683000" cy="446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vi" sz="1700">
                <a:solidFill>
                  <a:schemeClr val="dk1"/>
                </a:solidFill>
              </a:rPr>
              <a:t>4 - Ứng dụng - Batch Job - User Table</a:t>
            </a:r>
            <a:endParaRPr b="1" sz="17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g1c6eba4c94b_0_7"/>
          <p:cNvPicPr preferRelativeResize="0"/>
          <p:nvPr/>
        </p:nvPicPr>
        <p:blipFill rotWithShape="1">
          <a:blip r:embed="rId3">
            <a:alphaModFix/>
          </a:blip>
          <a:srcRect b="0" l="0" r="0" t="0"/>
          <a:stretch/>
        </p:blipFill>
        <p:spPr>
          <a:xfrm>
            <a:off x="106700" y="647500"/>
            <a:ext cx="4540076" cy="2464300"/>
          </a:xfrm>
          <a:prstGeom prst="rect">
            <a:avLst/>
          </a:prstGeom>
          <a:noFill/>
          <a:ln>
            <a:noFill/>
          </a:ln>
        </p:spPr>
      </p:pic>
      <p:pic>
        <p:nvPicPr>
          <p:cNvPr id="255" name="Google Shape;255;g1c6eba4c94b_0_7"/>
          <p:cNvPicPr preferRelativeResize="0"/>
          <p:nvPr/>
        </p:nvPicPr>
        <p:blipFill rotWithShape="1">
          <a:blip r:embed="rId4">
            <a:alphaModFix/>
          </a:blip>
          <a:srcRect b="0" l="0" r="0" t="0"/>
          <a:stretch/>
        </p:blipFill>
        <p:spPr>
          <a:xfrm>
            <a:off x="4951575" y="1020650"/>
            <a:ext cx="3568599" cy="2027475"/>
          </a:xfrm>
          <a:prstGeom prst="rect">
            <a:avLst/>
          </a:prstGeom>
          <a:noFill/>
          <a:ln>
            <a:noFill/>
          </a:ln>
        </p:spPr>
      </p:pic>
      <p:sp>
        <p:nvSpPr>
          <p:cNvPr id="256" name="Google Shape;256;g1c6eba4c94b_0_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257" name="Google Shape;257;g1c6eba4c94b_0_7"/>
          <p:cNvSpPr txBox="1"/>
          <p:nvPr/>
        </p:nvSpPr>
        <p:spPr>
          <a:xfrm>
            <a:off x="0" y="0"/>
            <a:ext cx="4683000" cy="446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vi" sz="1700">
                <a:solidFill>
                  <a:schemeClr val="dk1"/>
                </a:solidFill>
              </a:rPr>
              <a:t>4 - Ứng dụng - Batch Job - Checkin Table</a:t>
            </a:r>
            <a:endParaRPr b="1" sz="17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g1c6eba4c94b_0_19"/>
          <p:cNvPicPr preferRelativeResize="0"/>
          <p:nvPr/>
        </p:nvPicPr>
        <p:blipFill rotWithShape="1">
          <a:blip r:embed="rId3">
            <a:alphaModFix/>
          </a:blip>
          <a:srcRect b="0" l="0" r="0" t="0"/>
          <a:stretch/>
        </p:blipFill>
        <p:spPr>
          <a:xfrm>
            <a:off x="211125" y="715668"/>
            <a:ext cx="4284675" cy="2509758"/>
          </a:xfrm>
          <a:prstGeom prst="rect">
            <a:avLst/>
          </a:prstGeom>
          <a:noFill/>
          <a:ln>
            <a:noFill/>
          </a:ln>
        </p:spPr>
      </p:pic>
      <p:sp>
        <p:nvSpPr>
          <p:cNvPr id="263" name="Google Shape;263;g1c6eba4c94b_0_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264" name="Google Shape;264;g1c6eba4c94b_0_19"/>
          <p:cNvSpPr txBox="1"/>
          <p:nvPr/>
        </p:nvSpPr>
        <p:spPr>
          <a:xfrm>
            <a:off x="0" y="0"/>
            <a:ext cx="4683000" cy="446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vi" sz="1700">
                <a:solidFill>
                  <a:schemeClr val="dk1"/>
                </a:solidFill>
              </a:rPr>
              <a:t>4 - Ứng dụng - Batch Job - Tip Table</a:t>
            </a:r>
            <a:endParaRPr b="1" sz="1700">
              <a:solidFill>
                <a:schemeClr val="dk1"/>
              </a:solidFill>
            </a:endParaRPr>
          </a:p>
        </p:txBody>
      </p:sp>
      <p:pic>
        <p:nvPicPr>
          <p:cNvPr id="265" name="Google Shape;265;g1c6eba4c94b_0_19"/>
          <p:cNvPicPr preferRelativeResize="0"/>
          <p:nvPr/>
        </p:nvPicPr>
        <p:blipFill>
          <a:blip r:embed="rId4">
            <a:alphaModFix/>
          </a:blip>
          <a:stretch>
            <a:fillRect/>
          </a:stretch>
        </p:blipFill>
        <p:spPr>
          <a:xfrm>
            <a:off x="4648200" y="598800"/>
            <a:ext cx="4343401" cy="324664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g1c6eba4c94b_0_25"/>
          <p:cNvPicPr preferRelativeResize="0"/>
          <p:nvPr/>
        </p:nvPicPr>
        <p:blipFill rotWithShape="1">
          <a:blip r:embed="rId3">
            <a:alphaModFix/>
          </a:blip>
          <a:srcRect b="0" l="0" r="0" t="0"/>
          <a:stretch/>
        </p:blipFill>
        <p:spPr>
          <a:xfrm>
            <a:off x="1175" y="575825"/>
            <a:ext cx="3338258" cy="1843525"/>
          </a:xfrm>
          <a:prstGeom prst="rect">
            <a:avLst/>
          </a:prstGeom>
          <a:noFill/>
          <a:ln>
            <a:noFill/>
          </a:ln>
        </p:spPr>
      </p:pic>
      <p:sp>
        <p:nvSpPr>
          <p:cNvPr id="271" name="Google Shape;271;g1c6eba4c94b_0_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272" name="Google Shape;272;g1c6eba4c94b_0_25"/>
          <p:cNvSpPr txBox="1"/>
          <p:nvPr/>
        </p:nvSpPr>
        <p:spPr>
          <a:xfrm>
            <a:off x="0" y="0"/>
            <a:ext cx="6438900" cy="446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vi" sz="1700">
                <a:solidFill>
                  <a:schemeClr val="dk1"/>
                </a:solidFill>
              </a:rPr>
              <a:t>4 - Ứng dụng - Streaming Job - Bronze Table</a:t>
            </a:r>
            <a:endParaRPr b="1" sz="1700">
              <a:solidFill>
                <a:schemeClr val="dk1"/>
              </a:solidFill>
            </a:endParaRPr>
          </a:p>
        </p:txBody>
      </p:sp>
      <p:pic>
        <p:nvPicPr>
          <p:cNvPr id="273" name="Google Shape;273;g1c6eba4c94b_0_25"/>
          <p:cNvPicPr preferRelativeResize="0"/>
          <p:nvPr/>
        </p:nvPicPr>
        <p:blipFill>
          <a:blip r:embed="rId4">
            <a:alphaModFix/>
          </a:blip>
          <a:stretch>
            <a:fillRect/>
          </a:stretch>
        </p:blipFill>
        <p:spPr>
          <a:xfrm>
            <a:off x="4572008" y="575825"/>
            <a:ext cx="3396177" cy="4392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1cc1d62469a_1_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279" name="Google Shape;279;g1cc1d62469a_1_16"/>
          <p:cNvSpPr txBox="1"/>
          <p:nvPr/>
        </p:nvSpPr>
        <p:spPr>
          <a:xfrm>
            <a:off x="0" y="0"/>
            <a:ext cx="6438900" cy="446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vi" sz="1700">
                <a:solidFill>
                  <a:schemeClr val="dk1"/>
                </a:solidFill>
              </a:rPr>
              <a:t>4 - Ứng dụng - Streaming Job - Bronze Table</a:t>
            </a:r>
            <a:endParaRPr b="1" sz="1700">
              <a:solidFill>
                <a:schemeClr val="dk1"/>
              </a:solidFill>
            </a:endParaRPr>
          </a:p>
        </p:txBody>
      </p:sp>
      <p:pic>
        <p:nvPicPr>
          <p:cNvPr id="280" name="Google Shape;280;g1cc1d62469a_1_16"/>
          <p:cNvPicPr preferRelativeResize="0"/>
          <p:nvPr/>
        </p:nvPicPr>
        <p:blipFill>
          <a:blip r:embed="rId3">
            <a:alphaModFix/>
          </a:blip>
          <a:stretch>
            <a:fillRect/>
          </a:stretch>
        </p:blipFill>
        <p:spPr>
          <a:xfrm>
            <a:off x="152400" y="598800"/>
            <a:ext cx="8839199" cy="13892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
          <p:cNvSpPr txBox="1"/>
          <p:nvPr/>
        </p:nvSpPr>
        <p:spPr>
          <a:xfrm>
            <a:off x="76750" y="67175"/>
            <a:ext cx="552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t>1 - Vấn đề - Kiến trúc Lambda</a:t>
            </a:r>
            <a:endParaRPr b="1" sz="1700"/>
          </a:p>
        </p:txBody>
      </p:sp>
      <p:pic>
        <p:nvPicPr>
          <p:cNvPr id="73" name="Google Shape;73;p1"/>
          <p:cNvPicPr preferRelativeResize="0"/>
          <p:nvPr/>
        </p:nvPicPr>
        <p:blipFill>
          <a:blip r:embed="rId3">
            <a:alphaModFix/>
          </a:blip>
          <a:stretch>
            <a:fillRect/>
          </a:stretch>
        </p:blipFill>
        <p:spPr>
          <a:xfrm>
            <a:off x="2695388" y="848025"/>
            <a:ext cx="3753225" cy="4295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g1c6eba4c94b_0_43"/>
          <p:cNvPicPr preferRelativeResize="0"/>
          <p:nvPr/>
        </p:nvPicPr>
        <p:blipFill rotWithShape="1">
          <a:blip r:embed="rId3">
            <a:alphaModFix/>
          </a:blip>
          <a:srcRect b="0" l="0" r="0" t="0"/>
          <a:stretch/>
        </p:blipFill>
        <p:spPr>
          <a:xfrm>
            <a:off x="0" y="590025"/>
            <a:ext cx="3450557" cy="1905525"/>
          </a:xfrm>
          <a:prstGeom prst="rect">
            <a:avLst/>
          </a:prstGeom>
          <a:noFill/>
          <a:ln>
            <a:noFill/>
          </a:ln>
        </p:spPr>
      </p:pic>
      <p:sp>
        <p:nvSpPr>
          <p:cNvPr id="286" name="Google Shape;286;g1c6eba4c94b_0_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287" name="Google Shape;287;g1c6eba4c94b_0_43"/>
          <p:cNvSpPr txBox="1"/>
          <p:nvPr/>
        </p:nvSpPr>
        <p:spPr>
          <a:xfrm>
            <a:off x="0" y="0"/>
            <a:ext cx="6438900" cy="446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vi" sz="1700">
                <a:solidFill>
                  <a:schemeClr val="dk1"/>
                </a:solidFill>
              </a:rPr>
              <a:t>4 - Ứng dụng - Streaming Job - Silver Table</a:t>
            </a:r>
            <a:endParaRPr b="1" sz="1700">
              <a:solidFill>
                <a:schemeClr val="dk1"/>
              </a:solidFill>
            </a:endParaRPr>
          </a:p>
        </p:txBody>
      </p:sp>
      <p:pic>
        <p:nvPicPr>
          <p:cNvPr id="288" name="Google Shape;288;g1c6eba4c94b_0_43"/>
          <p:cNvPicPr preferRelativeResize="0"/>
          <p:nvPr/>
        </p:nvPicPr>
        <p:blipFill>
          <a:blip r:embed="rId4">
            <a:alphaModFix/>
          </a:blip>
          <a:stretch>
            <a:fillRect/>
          </a:stretch>
        </p:blipFill>
        <p:spPr>
          <a:xfrm>
            <a:off x="4484307" y="590025"/>
            <a:ext cx="3269127" cy="43923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1cc1d62469a_1_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294" name="Google Shape;294;g1cc1d62469a_1_24"/>
          <p:cNvSpPr txBox="1"/>
          <p:nvPr/>
        </p:nvSpPr>
        <p:spPr>
          <a:xfrm>
            <a:off x="0" y="0"/>
            <a:ext cx="6438900" cy="446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vi" sz="1700">
                <a:solidFill>
                  <a:schemeClr val="dk1"/>
                </a:solidFill>
              </a:rPr>
              <a:t>4 - Ứng dụng - Streaming Job - Silver Table</a:t>
            </a:r>
            <a:endParaRPr b="1" sz="1700">
              <a:solidFill>
                <a:schemeClr val="dk1"/>
              </a:solidFill>
            </a:endParaRPr>
          </a:p>
        </p:txBody>
      </p:sp>
      <p:pic>
        <p:nvPicPr>
          <p:cNvPr id="295" name="Google Shape;295;g1cc1d62469a_1_24"/>
          <p:cNvPicPr preferRelativeResize="0"/>
          <p:nvPr/>
        </p:nvPicPr>
        <p:blipFill>
          <a:blip r:embed="rId3">
            <a:alphaModFix/>
          </a:blip>
          <a:stretch>
            <a:fillRect/>
          </a:stretch>
        </p:blipFill>
        <p:spPr>
          <a:xfrm>
            <a:off x="0" y="2005000"/>
            <a:ext cx="9209076" cy="998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g1c6eba4c94b_0_33"/>
          <p:cNvPicPr preferRelativeResize="0"/>
          <p:nvPr/>
        </p:nvPicPr>
        <p:blipFill rotWithShape="1">
          <a:blip r:embed="rId3">
            <a:alphaModFix/>
          </a:blip>
          <a:srcRect b="0" l="0" r="0" t="0"/>
          <a:stretch/>
        </p:blipFill>
        <p:spPr>
          <a:xfrm>
            <a:off x="-59875" y="508025"/>
            <a:ext cx="3588275" cy="2063725"/>
          </a:xfrm>
          <a:prstGeom prst="rect">
            <a:avLst/>
          </a:prstGeom>
          <a:noFill/>
          <a:ln>
            <a:noFill/>
          </a:ln>
        </p:spPr>
      </p:pic>
      <p:sp>
        <p:nvSpPr>
          <p:cNvPr id="301" name="Google Shape;301;g1c6eba4c94b_0_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302" name="Google Shape;302;g1c6eba4c94b_0_33"/>
          <p:cNvSpPr txBox="1"/>
          <p:nvPr/>
        </p:nvSpPr>
        <p:spPr>
          <a:xfrm>
            <a:off x="0" y="0"/>
            <a:ext cx="6438900" cy="446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vi" sz="1700">
                <a:solidFill>
                  <a:schemeClr val="dk1"/>
                </a:solidFill>
              </a:rPr>
              <a:t>4 - Ứng dụng - Streaming Job - Gold Table</a:t>
            </a:r>
            <a:endParaRPr b="1" sz="1700">
              <a:solidFill>
                <a:schemeClr val="dk1"/>
              </a:solidFill>
            </a:endParaRPr>
          </a:p>
        </p:txBody>
      </p:sp>
      <p:pic>
        <p:nvPicPr>
          <p:cNvPr id="303" name="Google Shape;303;g1c6eba4c94b_0_33"/>
          <p:cNvPicPr preferRelativeResize="0"/>
          <p:nvPr/>
        </p:nvPicPr>
        <p:blipFill>
          <a:blip r:embed="rId4">
            <a:alphaModFix/>
          </a:blip>
          <a:stretch>
            <a:fillRect/>
          </a:stretch>
        </p:blipFill>
        <p:spPr>
          <a:xfrm>
            <a:off x="4083513" y="751200"/>
            <a:ext cx="3833829" cy="4392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cc1d62469a_1_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309" name="Google Shape;309;g1cc1d62469a_1_32"/>
          <p:cNvSpPr txBox="1"/>
          <p:nvPr/>
        </p:nvSpPr>
        <p:spPr>
          <a:xfrm>
            <a:off x="0" y="0"/>
            <a:ext cx="6438900" cy="446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vi" sz="1700">
                <a:solidFill>
                  <a:schemeClr val="dk1"/>
                </a:solidFill>
              </a:rPr>
              <a:t>4 - Ứng dụng - Streaming Job - Gold Table</a:t>
            </a:r>
            <a:endParaRPr b="1" sz="1700">
              <a:solidFill>
                <a:schemeClr val="dk1"/>
              </a:solidFill>
            </a:endParaRPr>
          </a:p>
        </p:txBody>
      </p:sp>
      <p:pic>
        <p:nvPicPr>
          <p:cNvPr id="310" name="Google Shape;310;g1cc1d62469a_1_32"/>
          <p:cNvPicPr preferRelativeResize="0"/>
          <p:nvPr/>
        </p:nvPicPr>
        <p:blipFill>
          <a:blip r:embed="rId3">
            <a:alphaModFix/>
          </a:blip>
          <a:stretch>
            <a:fillRect/>
          </a:stretch>
        </p:blipFill>
        <p:spPr>
          <a:xfrm>
            <a:off x="0" y="1759925"/>
            <a:ext cx="9144001" cy="123157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g1c6eba4c94b_0_38"/>
          <p:cNvPicPr preferRelativeResize="0"/>
          <p:nvPr/>
        </p:nvPicPr>
        <p:blipFill rotWithShape="1">
          <a:blip r:embed="rId3">
            <a:alphaModFix/>
          </a:blip>
          <a:srcRect b="0" l="0" r="0" t="0"/>
          <a:stretch/>
        </p:blipFill>
        <p:spPr>
          <a:xfrm>
            <a:off x="0" y="590025"/>
            <a:ext cx="3725626" cy="1983425"/>
          </a:xfrm>
          <a:prstGeom prst="rect">
            <a:avLst/>
          </a:prstGeom>
          <a:noFill/>
          <a:ln>
            <a:noFill/>
          </a:ln>
        </p:spPr>
      </p:pic>
      <p:sp>
        <p:nvSpPr>
          <p:cNvPr id="316" name="Google Shape;316;g1c6eba4c94b_0_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317" name="Google Shape;317;g1c6eba4c94b_0_38"/>
          <p:cNvSpPr txBox="1"/>
          <p:nvPr/>
        </p:nvSpPr>
        <p:spPr>
          <a:xfrm>
            <a:off x="0" y="0"/>
            <a:ext cx="6438900" cy="446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vi" sz="1700">
                <a:solidFill>
                  <a:schemeClr val="dk1"/>
                </a:solidFill>
              </a:rPr>
              <a:t>4 - Ứng dụng - Streaming Job - Platinum Table</a:t>
            </a:r>
            <a:endParaRPr b="1" sz="1700">
              <a:solidFill>
                <a:schemeClr val="dk1"/>
              </a:solidFill>
            </a:endParaRPr>
          </a:p>
        </p:txBody>
      </p:sp>
      <p:pic>
        <p:nvPicPr>
          <p:cNvPr id="318" name="Google Shape;318;g1c6eba4c94b_0_38"/>
          <p:cNvPicPr preferRelativeResize="0"/>
          <p:nvPr/>
        </p:nvPicPr>
        <p:blipFill>
          <a:blip r:embed="rId4">
            <a:alphaModFix/>
          </a:blip>
          <a:stretch>
            <a:fillRect/>
          </a:stretch>
        </p:blipFill>
        <p:spPr>
          <a:xfrm>
            <a:off x="5654875" y="97325"/>
            <a:ext cx="2091257" cy="5046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1cc1d62469a_1_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324" name="Google Shape;324;g1cc1d62469a_1_40"/>
          <p:cNvSpPr txBox="1"/>
          <p:nvPr/>
        </p:nvSpPr>
        <p:spPr>
          <a:xfrm>
            <a:off x="0" y="0"/>
            <a:ext cx="6438900" cy="446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vi" sz="1700">
                <a:solidFill>
                  <a:schemeClr val="dk1"/>
                </a:solidFill>
              </a:rPr>
              <a:t>4 - Ứng dụng - Streaming Job - Platinum Table</a:t>
            </a:r>
            <a:endParaRPr b="1" sz="1700">
              <a:solidFill>
                <a:schemeClr val="dk1"/>
              </a:solidFill>
            </a:endParaRPr>
          </a:p>
        </p:txBody>
      </p:sp>
      <p:pic>
        <p:nvPicPr>
          <p:cNvPr id="325" name="Google Shape;325;g1cc1d62469a_1_40"/>
          <p:cNvPicPr preferRelativeResize="0"/>
          <p:nvPr/>
        </p:nvPicPr>
        <p:blipFill>
          <a:blip r:embed="rId3">
            <a:alphaModFix/>
          </a:blip>
          <a:stretch>
            <a:fillRect/>
          </a:stretch>
        </p:blipFill>
        <p:spPr>
          <a:xfrm>
            <a:off x="152400" y="598800"/>
            <a:ext cx="8839198" cy="1485760"/>
          </a:xfrm>
          <a:prstGeom prst="rect">
            <a:avLst/>
          </a:prstGeom>
          <a:noFill/>
          <a:ln>
            <a:noFill/>
          </a:ln>
        </p:spPr>
      </p:pic>
      <p:pic>
        <p:nvPicPr>
          <p:cNvPr id="326" name="Google Shape;326;g1cc1d62469a_1_40"/>
          <p:cNvPicPr preferRelativeResize="0"/>
          <p:nvPr/>
        </p:nvPicPr>
        <p:blipFill>
          <a:blip r:embed="rId4">
            <a:alphaModFix/>
          </a:blip>
          <a:stretch>
            <a:fillRect/>
          </a:stretch>
        </p:blipFill>
        <p:spPr>
          <a:xfrm>
            <a:off x="216150" y="2571747"/>
            <a:ext cx="6719327" cy="2571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1724c883292_0_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1371600" rtl="0" algn="l">
              <a:lnSpc>
                <a:spcPct val="115000"/>
              </a:lnSpc>
              <a:spcBef>
                <a:spcPts val="0"/>
              </a:spcBef>
              <a:spcAft>
                <a:spcPts val="0"/>
              </a:spcAft>
              <a:buSzPts val="1800"/>
              <a:buNone/>
            </a:pPr>
            <a:r>
              <a:rPr b="1" lang="vi" sz="2000">
                <a:solidFill>
                  <a:schemeClr val="dk1"/>
                </a:solidFill>
              </a:rPr>
              <a:t>Preprocessing</a:t>
            </a:r>
            <a:endParaRPr b="1" sz="2000">
              <a:solidFill>
                <a:schemeClr val="dk1"/>
              </a:solidFill>
            </a:endParaRPr>
          </a:p>
          <a:p>
            <a:pPr indent="-342900" lvl="0" marL="1828800" rtl="0" algn="l">
              <a:lnSpc>
                <a:spcPct val="115000"/>
              </a:lnSpc>
              <a:spcBef>
                <a:spcPts val="1200"/>
              </a:spcBef>
              <a:spcAft>
                <a:spcPts val="0"/>
              </a:spcAft>
              <a:buSzPts val="1800"/>
              <a:buChar char="●"/>
            </a:pPr>
            <a:r>
              <a:rPr b="1" lang="vi"/>
              <a:t>Convert user_id vs business_id to int (auto increment)</a:t>
            </a:r>
            <a:endParaRPr b="1"/>
          </a:p>
          <a:p>
            <a:pPr indent="-342900" lvl="0" marL="1828800" rtl="0" algn="l">
              <a:lnSpc>
                <a:spcPct val="115000"/>
              </a:lnSpc>
              <a:spcBef>
                <a:spcPts val="0"/>
              </a:spcBef>
              <a:spcAft>
                <a:spcPts val="0"/>
              </a:spcAft>
              <a:buSzPts val="1800"/>
              <a:buChar char="●"/>
            </a:pPr>
            <a:r>
              <a:rPr b="1" lang="vi"/>
              <a:t>select columns: userid, businessid, stars</a:t>
            </a:r>
            <a:endParaRPr b="1"/>
          </a:p>
          <a:p>
            <a:pPr indent="0" lvl="0" marL="1371600" rtl="0" algn="l">
              <a:lnSpc>
                <a:spcPct val="115000"/>
              </a:lnSpc>
              <a:spcBef>
                <a:spcPts val="1200"/>
              </a:spcBef>
              <a:spcAft>
                <a:spcPts val="0"/>
              </a:spcAft>
              <a:buSzPts val="1800"/>
              <a:buNone/>
            </a:pPr>
            <a:r>
              <a:rPr b="1" lang="vi" sz="2000">
                <a:solidFill>
                  <a:schemeClr val="dk1"/>
                </a:solidFill>
              </a:rPr>
              <a:t>Split data</a:t>
            </a:r>
            <a:endParaRPr b="1" sz="2000">
              <a:solidFill>
                <a:schemeClr val="dk1"/>
              </a:solidFill>
            </a:endParaRPr>
          </a:p>
          <a:p>
            <a:pPr indent="-342900" lvl="0" marL="1828800" marR="0" rtl="0" algn="l">
              <a:lnSpc>
                <a:spcPct val="115000"/>
              </a:lnSpc>
              <a:spcBef>
                <a:spcPts val="1200"/>
              </a:spcBef>
              <a:spcAft>
                <a:spcPts val="0"/>
              </a:spcAft>
              <a:buSzPts val="1800"/>
              <a:buChar char="●"/>
            </a:pPr>
            <a:r>
              <a:rPr b="1" lang="vi"/>
              <a:t>Other by date</a:t>
            </a:r>
            <a:endParaRPr b="1"/>
          </a:p>
          <a:p>
            <a:pPr indent="-342900" lvl="0" marL="1828800" marR="0" rtl="0" algn="l">
              <a:lnSpc>
                <a:spcPct val="115000"/>
              </a:lnSpc>
              <a:spcBef>
                <a:spcPts val="0"/>
              </a:spcBef>
              <a:spcAft>
                <a:spcPts val="0"/>
              </a:spcAft>
              <a:buSzPts val="1800"/>
              <a:buChar char="●"/>
            </a:pPr>
            <a:r>
              <a:rPr b="1" lang="vi"/>
              <a:t>Into training, validate, test :  7-2-1/ 10</a:t>
            </a:r>
            <a:endParaRPr b="1"/>
          </a:p>
        </p:txBody>
      </p:sp>
      <p:sp>
        <p:nvSpPr>
          <p:cNvPr id="332" name="Google Shape;332;g1724c883292_0_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vi" sz="2500"/>
              <a:t>Yelp Restaurant </a:t>
            </a:r>
            <a:r>
              <a:rPr b="1" lang="vi" sz="2500">
                <a:highlight>
                  <a:srgbClr val="FFFFFF"/>
                </a:highlight>
                <a:latin typeface="Roboto"/>
                <a:ea typeface="Roboto"/>
                <a:cs typeface="Roboto"/>
                <a:sym typeface="Roboto"/>
              </a:rPr>
              <a:t>Recommendation</a:t>
            </a:r>
            <a:endParaRPr b="1" sz="2500">
              <a:highlight>
                <a:srgbClr val="FFFFFF"/>
              </a:highlight>
              <a:latin typeface="Roboto"/>
              <a:ea typeface="Roboto"/>
              <a:cs typeface="Roboto"/>
              <a:sym typeface="Roboto"/>
            </a:endParaRPr>
          </a:p>
          <a:p>
            <a:pPr indent="0" lvl="0" marL="0" rtl="0" algn="ctr">
              <a:lnSpc>
                <a:spcPct val="100000"/>
              </a:lnSpc>
              <a:spcBef>
                <a:spcPts val="0"/>
              </a:spcBef>
              <a:spcAft>
                <a:spcPts val="0"/>
              </a:spcAft>
              <a:buSzPts val="990"/>
              <a:buNone/>
            </a:pPr>
            <a:r>
              <a:rPr b="1" lang="vi" sz="2500"/>
              <a:t> System</a:t>
            </a:r>
            <a:endParaRPr b="1" sz="2500"/>
          </a:p>
        </p:txBody>
      </p:sp>
      <p:sp>
        <p:nvSpPr>
          <p:cNvPr id="333" name="Google Shape;333;g1724c883292_0_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7" name="Shape 337"/>
        <p:cNvGrpSpPr/>
        <p:nvPr/>
      </p:nvGrpSpPr>
      <p:grpSpPr>
        <a:xfrm>
          <a:off x="0" y="0"/>
          <a:ext cx="0" cy="0"/>
          <a:chOff x="0" y="0"/>
          <a:chExt cx="0" cy="0"/>
        </a:xfrm>
      </p:grpSpPr>
      <p:sp>
        <p:nvSpPr>
          <p:cNvPr id="338" name="Google Shape;338;g1b105a9c4ae_0_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1371600" rtl="0" algn="l">
              <a:lnSpc>
                <a:spcPct val="115000"/>
              </a:lnSpc>
              <a:spcBef>
                <a:spcPts val="0"/>
              </a:spcBef>
              <a:spcAft>
                <a:spcPts val="0"/>
              </a:spcAft>
              <a:buSzPts val="1800"/>
              <a:buNone/>
            </a:pPr>
            <a:r>
              <a:rPr b="1" lang="vi" sz="2000">
                <a:solidFill>
                  <a:schemeClr val="dk1"/>
                </a:solidFill>
              </a:rPr>
              <a:t>Algorithms: ALS (alternating least square)</a:t>
            </a:r>
            <a:endParaRPr b="1" sz="2000">
              <a:solidFill>
                <a:schemeClr val="dk1"/>
              </a:solidFill>
            </a:endParaRPr>
          </a:p>
          <a:p>
            <a:pPr indent="0" lvl="0" marL="1371600" rtl="0" algn="l">
              <a:lnSpc>
                <a:spcPct val="115000"/>
              </a:lnSpc>
              <a:spcBef>
                <a:spcPts val="1200"/>
              </a:spcBef>
              <a:spcAft>
                <a:spcPts val="0"/>
              </a:spcAft>
              <a:buSzPts val="1800"/>
              <a:buNone/>
            </a:pPr>
            <a:r>
              <a:rPr b="1" lang="vi" sz="2000">
                <a:solidFill>
                  <a:schemeClr val="dk1"/>
                </a:solidFill>
              </a:rPr>
              <a:t>Tuning: rank: =&gt; the best is [3,5]=&gt; choose 4</a:t>
            </a:r>
            <a:endParaRPr b="1" sz="2000">
              <a:solidFill>
                <a:schemeClr val="dk1"/>
              </a:solidFill>
            </a:endParaRPr>
          </a:p>
          <a:p>
            <a:pPr indent="-342900" lvl="0" marL="1828800" rtl="0" algn="l">
              <a:lnSpc>
                <a:spcPct val="115000"/>
              </a:lnSpc>
              <a:spcBef>
                <a:spcPts val="1200"/>
              </a:spcBef>
              <a:spcAft>
                <a:spcPts val="0"/>
              </a:spcAft>
              <a:buSzPts val="1800"/>
              <a:buChar char="●"/>
            </a:pPr>
            <a:r>
              <a:t/>
            </a:r>
            <a:endParaRPr b="1"/>
          </a:p>
        </p:txBody>
      </p:sp>
      <p:sp>
        <p:nvSpPr>
          <p:cNvPr id="339" name="Google Shape;339;g1b105a9c4ae_0_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vi" sz="2500"/>
              <a:t>Yelp Restaurant </a:t>
            </a:r>
            <a:r>
              <a:rPr b="1" lang="vi" sz="2500">
                <a:highlight>
                  <a:srgbClr val="FFFFFF"/>
                </a:highlight>
                <a:latin typeface="Roboto"/>
                <a:ea typeface="Roboto"/>
                <a:cs typeface="Roboto"/>
                <a:sym typeface="Roboto"/>
              </a:rPr>
              <a:t>Recommendation</a:t>
            </a:r>
            <a:endParaRPr b="1" sz="2500">
              <a:highlight>
                <a:srgbClr val="FFFFFF"/>
              </a:highlight>
              <a:latin typeface="Roboto"/>
              <a:ea typeface="Roboto"/>
              <a:cs typeface="Roboto"/>
              <a:sym typeface="Roboto"/>
            </a:endParaRPr>
          </a:p>
          <a:p>
            <a:pPr indent="0" lvl="0" marL="0" rtl="0" algn="ctr">
              <a:lnSpc>
                <a:spcPct val="100000"/>
              </a:lnSpc>
              <a:spcBef>
                <a:spcPts val="0"/>
              </a:spcBef>
              <a:spcAft>
                <a:spcPts val="0"/>
              </a:spcAft>
              <a:buSzPts val="990"/>
              <a:buNone/>
            </a:pPr>
            <a:r>
              <a:rPr b="1" lang="vi" sz="2500"/>
              <a:t> System</a:t>
            </a:r>
            <a:endParaRPr b="1" sz="2500"/>
          </a:p>
        </p:txBody>
      </p:sp>
      <p:pic>
        <p:nvPicPr>
          <p:cNvPr id="340" name="Google Shape;340;g1b105a9c4ae_0_5"/>
          <p:cNvPicPr preferRelativeResize="0"/>
          <p:nvPr/>
        </p:nvPicPr>
        <p:blipFill rotWithShape="1">
          <a:blip r:embed="rId3">
            <a:alphaModFix/>
          </a:blip>
          <a:srcRect b="0" l="0" r="0" t="0"/>
          <a:stretch/>
        </p:blipFill>
        <p:spPr>
          <a:xfrm>
            <a:off x="1445025" y="2199100"/>
            <a:ext cx="6932100" cy="2739400"/>
          </a:xfrm>
          <a:prstGeom prst="rect">
            <a:avLst/>
          </a:prstGeom>
          <a:noFill/>
          <a:ln cap="flat" cmpd="sng" w="28575">
            <a:solidFill>
              <a:schemeClr val="dk2"/>
            </a:solidFill>
            <a:prstDash val="solid"/>
            <a:round/>
            <a:headEnd len="sm" w="sm" type="none"/>
            <a:tailEnd len="sm" w="sm" type="none"/>
          </a:ln>
        </p:spPr>
      </p:pic>
      <p:sp>
        <p:nvSpPr>
          <p:cNvPr id="341" name="Google Shape;341;g1b105a9c4ae_0_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5" name="Shape 345"/>
        <p:cNvGrpSpPr/>
        <p:nvPr/>
      </p:nvGrpSpPr>
      <p:grpSpPr>
        <a:xfrm>
          <a:off x="0" y="0"/>
          <a:ext cx="0" cy="0"/>
          <a:chOff x="0" y="0"/>
          <a:chExt cx="0" cy="0"/>
        </a:xfrm>
      </p:grpSpPr>
      <p:sp>
        <p:nvSpPr>
          <p:cNvPr id="346" name="Google Shape;346;g1b105a9c4ae_0_21"/>
          <p:cNvSpPr txBox="1"/>
          <p:nvPr>
            <p:ph idx="1" type="body"/>
          </p:nvPr>
        </p:nvSpPr>
        <p:spPr>
          <a:xfrm>
            <a:off x="311700" y="974800"/>
            <a:ext cx="8520600" cy="3416400"/>
          </a:xfrm>
          <a:prstGeom prst="rect">
            <a:avLst/>
          </a:prstGeom>
          <a:noFill/>
          <a:ln>
            <a:noFill/>
          </a:ln>
        </p:spPr>
        <p:txBody>
          <a:bodyPr anchorCtr="0" anchor="t" bIns="91425" lIns="91425" spcFirstLastPara="1" rIns="91425" wrap="square" tIns="91425">
            <a:normAutofit/>
          </a:bodyPr>
          <a:lstStyle/>
          <a:p>
            <a:pPr indent="0" lvl="0" marL="1371600" rtl="0" algn="l">
              <a:lnSpc>
                <a:spcPct val="115000"/>
              </a:lnSpc>
              <a:spcBef>
                <a:spcPts val="0"/>
              </a:spcBef>
              <a:spcAft>
                <a:spcPts val="0"/>
              </a:spcAft>
              <a:buSzPts val="1800"/>
              <a:buNone/>
            </a:pPr>
            <a:r>
              <a:rPr b="1" lang="vi" sz="2000">
                <a:solidFill>
                  <a:schemeClr val="dk1"/>
                </a:solidFill>
              </a:rPr>
              <a:t>Algorithms: ALS (alternating least square)</a:t>
            </a:r>
            <a:endParaRPr b="1" sz="2000">
              <a:solidFill>
                <a:schemeClr val="dk1"/>
              </a:solidFill>
            </a:endParaRPr>
          </a:p>
          <a:p>
            <a:pPr indent="0" lvl="0" marL="1371600" rtl="0" algn="l">
              <a:lnSpc>
                <a:spcPct val="115000"/>
              </a:lnSpc>
              <a:spcBef>
                <a:spcPts val="1200"/>
              </a:spcBef>
              <a:spcAft>
                <a:spcPts val="0"/>
              </a:spcAft>
              <a:buSzPts val="1800"/>
              <a:buNone/>
            </a:pPr>
            <a:r>
              <a:rPr b="1" lang="vi" sz="2000">
                <a:solidFill>
                  <a:schemeClr val="dk1"/>
                </a:solidFill>
              </a:rPr>
              <a:t>Tuning: maxIter: =&gt; the best is around (3,5)=&gt; Choose 4</a:t>
            </a:r>
            <a:endParaRPr b="1" sz="2000">
              <a:solidFill>
                <a:schemeClr val="dk1"/>
              </a:solidFill>
            </a:endParaRPr>
          </a:p>
          <a:p>
            <a:pPr indent="-342900" lvl="0" marL="1828800" rtl="0" algn="l">
              <a:lnSpc>
                <a:spcPct val="115000"/>
              </a:lnSpc>
              <a:spcBef>
                <a:spcPts val="1200"/>
              </a:spcBef>
              <a:spcAft>
                <a:spcPts val="0"/>
              </a:spcAft>
              <a:buSzPts val="1800"/>
              <a:buChar char="●"/>
            </a:pPr>
            <a:r>
              <a:t/>
            </a:r>
            <a:endParaRPr b="1"/>
          </a:p>
        </p:txBody>
      </p:sp>
      <p:sp>
        <p:nvSpPr>
          <p:cNvPr id="347" name="Google Shape;347;g1b105a9c4ae_0_21"/>
          <p:cNvSpPr txBox="1"/>
          <p:nvPr>
            <p:ph type="title"/>
          </p:nvPr>
        </p:nvSpPr>
        <p:spPr>
          <a:xfrm>
            <a:off x="130925" y="445025"/>
            <a:ext cx="8701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vi" sz="2500"/>
              <a:t>Yelp Restaurant </a:t>
            </a:r>
            <a:r>
              <a:rPr b="1" lang="vi" sz="2500">
                <a:highlight>
                  <a:srgbClr val="FFFFFF"/>
                </a:highlight>
                <a:latin typeface="Roboto"/>
                <a:ea typeface="Roboto"/>
                <a:cs typeface="Roboto"/>
                <a:sym typeface="Roboto"/>
              </a:rPr>
              <a:t>Recommendation </a:t>
            </a:r>
            <a:r>
              <a:rPr b="1" lang="vi" sz="2500"/>
              <a:t>System</a:t>
            </a:r>
            <a:endParaRPr b="1" sz="2500"/>
          </a:p>
        </p:txBody>
      </p:sp>
      <p:pic>
        <p:nvPicPr>
          <p:cNvPr id="348" name="Google Shape;348;g1b105a9c4ae_0_21"/>
          <p:cNvPicPr preferRelativeResize="0"/>
          <p:nvPr/>
        </p:nvPicPr>
        <p:blipFill rotWithShape="1">
          <a:blip r:embed="rId3">
            <a:alphaModFix/>
          </a:blip>
          <a:srcRect b="0" l="0" r="0" t="0"/>
          <a:stretch/>
        </p:blipFill>
        <p:spPr>
          <a:xfrm>
            <a:off x="1867200" y="1986050"/>
            <a:ext cx="5014375" cy="3069725"/>
          </a:xfrm>
          <a:prstGeom prst="rect">
            <a:avLst/>
          </a:prstGeom>
          <a:noFill/>
          <a:ln cap="flat" cmpd="sng" w="28575">
            <a:solidFill>
              <a:schemeClr val="dk2"/>
            </a:solidFill>
            <a:prstDash val="solid"/>
            <a:round/>
            <a:headEnd len="sm" w="sm" type="none"/>
            <a:tailEnd len="sm" w="sm" type="none"/>
          </a:ln>
        </p:spPr>
      </p:pic>
      <p:sp>
        <p:nvSpPr>
          <p:cNvPr id="349" name="Google Shape;349;g1b105a9c4ae_0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3" name="Shape 353"/>
        <p:cNvGrpSpPr/>
        <p:nvPr/>
      </p:nvGrpSpPr>
      <p:grpSpPr>
        <a:xfrm>
          <a:off x="0" y="0"/>
          <a:ext cx="0" cy="0"/>
          <a:chOff x="0" y="0"/>
          <a:chExt cx="0" cy="0"/>
        </a:xfrm>
      </p:grpSpPr>
      <p:sp>
        <p:nvSpPr>
          <p:cNvPr id="354" name="Google Shape;354;g1b105a9c4ae_0_28"/>
          <p:cNvSpPr txBox="1"/>
          <p:nvPr>
            <p:ph idx="1" type="body"/>
          </p:nvPr>
        </p:nvSpPr>
        <p:spPr>
          <a:xfrm>
            <a:off x="311700" y="923875"/>
            <a:ext cx="8520600" cy="3416400"/>
          </a:xfrm>
          <a:prstGeom prst="rect">
            <a:avLst/>
          </a:prstGeom>
          <a:noFill/>
          <a:ln>
            <a:noFill/>
          </a:ln>
        </p:spPr>
        <p:txBody>
          <a:bodyPr anchorCtr="0" anchor="t" bIns="91425" lIns="91425" spcFirstLastPara="1" rIns="91425" wrap="square" tIns="91425">
            <a:normAutofit/>
          </a:bodyPr>
          <a:lstStyle/>
          <a:p>
            <a:pPr indent="0" lvl="0" marL="1371600" rtl="0" algn="l">
              <a:lnSpc>
                <a:spcPct val="115000"/>
              </a:lnSpc>
              <a:spcBef>
                <a:spcPts val="0"/>
              </a:spcBef>
              <a:spcAft>
                <a:spcPts val="0"/>
              </a:spcAft>
              <a:buSzPts val="1800"/>
              <a:buNone/>
            </a:pPr>
            <a:r>
              <a:rPr b="1" lang="vi" sz="2000">
                <a:solidFill>
                  <a:schemeClr val="dk1"/>
                </a:solidFill>
              </a:rPr>
              <a:t>Algorithms: ALS (alternating least square)</a:t>
            </a:r>
            <a:endParaRPr b="1" sz="2000">
              <a:solidFill>
                <a:schemeClr val="dk1"/>
              </a:solidFill>
            </a:endParaRPr>
          </a:p>
          <a:p>
            <a:pPr indent="0" lvl="0" marL="1371600" rtl="0" algn="l">
              <a:lnSpc>
                <a:spcPct val="115000"/>
              </a:lnSpc>
              <a:spcBef>
                <a:spcPts val="1200"/>
              </a:spcBef>
              <a:spcAft>
                <a:spcPts val="0"/>
              </a:spcAft>
              <a:buSzPts val="1800"/>
              <a:buNone/>
            </a:pPr>
            <a:r>
              <a:rPr b="1" lang="vi" sz="2000">
                <a:solidFill>
                  <a:schemeClr val="dk1"/>
                </a:solidFill>
              </a:rPr>
              <a:t>Tuning: regularization =&gt; The best is 0.35</a:t>
            </a:r>
            <a:endParaRPr b="1" sz="2000">
              <a:solidFill>
                <a:schemeClr val="dk1"/>
              </a:solidFill>
            </a:endParaRPr>
          </a:p>
          <a:p>
            <a:pPr indent="-342900" lvl="0" marL="1828800" rtl="0" algn="l">
              <a:lnSpc>
                <a:spcPct val="115000"/>
              </a:lnSpc>
              <a:spcBef>
                <a:spcPts val="1200"/>
              </a:spcBef>
              <a:spcAft>
                <a:spcPts val="0"/>
              </a:spcAft>
              <a:buSzPts val="1800"/>
              <a:buChar char="●"/>
            </a:pPr>
            <a:r>
              <a:t/>
            </a:r>
            <a:endParaRPr b="1"/>
          </a:p>
        </p:txBody>
      </p:sp>
      <p:sp>
        <p:nvSpPr>
          <p:cNvPr id="355" name="Google Shape;355;g1b105a9c4ae_0_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vi" sz="2500"/>
              <a:t>Yelp Restaurant </a:t>
            </a:r>
            <a:r>
              <a:rPr b="1" lang="vi" sz="2500">
                <a:highlight>
                  <a:srgbClr val="FFFFFF"/>
                </a:highlight>
                <a:latin typeface="Roboto"/>
                <a:ea typeface="Roboto"/>
                <a:cs typeface="Roboto"/>
                <a:sym typeface="Roboto"/>
              </a:rPr>
              <a:t>Recommendation </a:t>
            </a:r>
            <a:r>
              <a:rPr b="1" lang="vi" sz="2500"/>
              <a:t>System</a:t>
            </a:r>
            <a:endParaRPr b="1" sz="2500"/>
          </a:p>
        </p:txBody>
      </p:sp>
      <p:pic>
        <p:nvPicPr>
          <p:cNvPr id="356" name="Google Shape;356;g1b105a9c4ae_0_28"/>
          <p:cNvPicPr preferRelativeResize="0"/>
          <p:nvPr/>
        </p:nvPicPr>
        <p:blipFill rotWithShape="1">
          <a:blip r:embed="rId3">
            <a:alphaModFix/>
          </a:blip>
          <a:srcRect b="0" l="0" r="0" t="0"/>
          <a:stretch/>
        </p:blipFill>
        <p:spPr>
          <a:xfrm>
            <a:off x="1697650" y="1970500"/>
            <a:ext cx="6517800" cy="2748474"/>
          </a:xfrm>
          <a:prstGeom prst="rect">
            <a:avLst/>
          </a:prstGeom>
          <a:noFill/>
          <a:ln cap="flat" cmpd="sng" w="28575">
            <a:solidFill>
              <a:schemeClr val="dk2"/>
            </a:solidFill>
            <a:prstDash val="solid"/>
            <a:round/>
            <a:headEnd len="sm" w="sm" type="none"/>
            <a:tailEnd len="sm" w="sm" type="none"/>
          </a:ln>
        </p:spPr>
      </p:pic>
      <p:sp>
        <p:nvSpPr>
          <p:cNvPr id="357" name="Google Shape;357;g1b105a9c4ae_0_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1cc1d62469a_0_11"/>
          <p:cNvSpPr txBox="1"/>
          <p:nvPr/>
        </p:nvSpPr>
        <p:spPr>
          <a:xfrm>
            <a:off x="325800" y="1007575"/>
            <a:ext cx="8492400" cy="3532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vi" sz="1500">
                <a:solidFill>
                  <a:srgbClr val="0F2149"/>
                </a:solidFill>
              </a:rPr>
              <a:t>Dưới đây là một số ưu điểm của kiến ​​trúc Lambda:</a:t>
            </a:r>
            <a:endParaRPr sz="1500">
              <a:solidFill>
                <a:srgbClr val="0F2149"/>
              </a:solidFill>
            </a:endParaRPr>
          </a:p>
          <a:p>
            <a:pPr indent="0" lvl="0" marL="0" rtl="0" algn="just">
              <a:lnSpc>
                <a:spcPct val="150000"/>
              </a:lnSpc>
              <a:spcBef>
                <a:spcPts val="0"/>
              </a:spcBef>
              <a:spcAft>
                <a:spcPts val="0"/>
              </a:spcAft>
              <a:buNone/>
            </a:pPr>
            <a:r>
              <a:t/>
            </a:r>
            <a:endParaRPr sz="1500">
              <a:solidFill>
                <a:srgbClr val="0F2149"/>
              </a:solidFill>
            </a:endParaRPr>
          </a:p>
          <a:p>
            <a:pPr indent="-323850" lvl="0" marL="457200" rtl="0" algn="just">
              <a:lnSpc>
                <a:spcPct val="150000"/>
              </a:lnSpc>
              <a:spcBef>
                <a:spcPts val="0"/>
              </a:spcBef>
              <a:spcAft>
                <a:spcPts val="0"/>
              </a:spcAft>
              <a:buClr>
                <a:srgbClr val="0F2149"/>
              </a:buClr>
              <a:buSzPts val="1500"/>
              <a:buChar char="●"/>
            </a:pPr>
            <a:r>
              <a:rPr i="1" lang="vi" sz="1500">
                <a:solidFill>
                  <a:srgbClr val="0F2149"/>
                </a:solidFill>
              </a:rPr>
              <a:t>Khả năng mở rộng</a:t>
            </a:r>
            <a:r>
              <a:rPr lang="vi" sz="1500">
                <a:solidFill>
                  <a:srgbClr val="0F2149"/>
                </a:solidFill>
              </a:rPr>
              <a:t>: Kiến trúc Lambda được thiết kế để xử lý khối lượng dữ liệu lớn và mở rộng quy mô theo chiều ngang để đáp ứng nhu cầu của doanh nghiệp.</a:t>
            </a:r>
            <a:endParaRPr sz="1500">
              <a:solidFill>
                <a:srgbClr val="0F2149"/>
              </a:solidFill>
            </a:endParaRPr>
          </a:p>
          <a:p>
            <a:pPr indent="-323850" lvl="0" marL="457200" rtl="0" algn="just">
              <a:lnSpc>
                <a:spcPct val="150000"/>
              </a:lnSpc>
              <a:spcBef>
                <a:spcPts val="0"/>
              </a:spcBef>
              <a:spcAft>
                <a:spcPts val="0"/>
              </a:spcAft>
              <a:buClr>
                <a:srgbClr val="0F2149"/>
              </a:buClr>
              <a:buSzPts val="1500"/>
              <a:buChar char="●"/>
            </a:pPr>
            <a:r>
              <a:rPr i="1" lang="vi" sz="1500">
                <a:solidFill>
                  <a:srgbClr val="0F2149"/>
                </a:solidFill>
              </a:rPr>
              <a:t>Khả năng chịu lỗ</a:t>
            </a:r>
            <a:r>
              <a:rPr lang="vi" sz="1500">
                <a:solidFill>
                  <a:srgbClr val="0F2149"/>
                </a:solidFill>
              </a:rPr>
              <a:t>i: Kiến trúc Lambda được thiết kế để có khả năng chịu lỗi, với nhiều lớp và hệ thống hoạt động cùng nhau để đảm bảo dữ liệu được xử lý và lưu trữ một cách đáng tin cậy.</a:t>
            </a:r>
            <a:endParaRPr sz="1500">
              <a:solidFill>
                <a:srgbClr val="0F2149"/>
              </a:solidFill>
            </a:endParaRPr>
          </a:p>
          <a:p>
            <a:pPr indent="-323850" lvl="0" marL="457200" rtl="0" algn="just">
              <a:lnSpc>
                <a:spcPct val="150000"/>
              </a:lnSpc>
              <a:spcBef>
                <a:spcPts val="0"/>
              </a:spcBef>
              <a:spcAft>
                <a:spcPts val="0"/>
              </a:spcAft>
              <a:buClr>
                <a:srgbClr val="0F2149"/>
              </a:buClr>
              <a:buSzPts val="1500"/>
              <a:buChar char="●"/>
            </a:pPr>
            <a:r>
              <a:rPr i="1" lang="vi" sz="1500">
                <a:solidFill>
                  <a:srgbClr val="0F2149"/>
                </a:solidFill>
              </a:rPr>
              <a:t>Tính linh hoạt</a:t>
            </a:r>
            <a:r>
              <a:rPr lang="vi" sz="1500">
                <a:solidFill>
                  <a:srgbClr val="0F2149"/>
                </a:solidFill>
              </a:rPr>
              <a:t>: Kiến trúc Lambda linh hoạt và có thể xử lý nhiều loại khối lượng công việc xử lý dữ liệu, từ xử lý hàng loạt lịch sử đến kiến ​​trúc phát trực tuyến.</a:t>
            </a:r>
            <a:endParaRPr sz="1500">
              <a:solidFill>
                <a:srgbClr val="0F2149"/>
              </a:solidFill>
            </a:endParaRPr>
          </a:p>
          <a:p>
            <a:pPr indent="0" lvl="0" marL="457200" rtl="0" algn="just">
              <a:lnSpc>
                <a:spcPct val="150000"/>
              </a:lnSpc>
              <a:spcBef>
                <a:spcPts val="0"/>
              </a:spcBef>
              <a:spcAft>
                <a:spcPts val="0"/>
              </a:spcAft>
              <a:buNone/>
            </a:pPr>
            <a:r>
              <a:t/>
            </a:r>
            <a:endParaRPr sz="1500">
              <a:solidFill>
                <a:srgbClr val="0F2149"/>
              </a:solidFill>
            </a:endParaRPr>
          </a:p>
        </p:txBody>
      </p:sp>
      <p:sp>
        <p:nvSpPr>
          <p:cNvPr id="79" name="Google Shape;79;g1cc1d62469a_0_11"/>
          <p:cNvSpPr txBox="1"/>
          <p:nvPr/>
        </p:nvSpPr>
        <p:spPr>
          <a:xfrm>
            <a:off x="76750" y="67175"/>
            <a:ext cx="552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t>1 - Vấn đề - Kiến trúc Lambda</a:t>
            </a:r>
            <a:endParaRPr b="1" sz="17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17216104951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62500" lnSpcReduction="10000"/>
          </a:bodyPr>
          <a:lstStyle/>
          <a:p>
            <a:pPr indent="0" lvl="0" marL="0" rtl="0" algn="l">
              <a:lnSpc>
                <a:spcPct val="115000"/>
              </a:lnSpc>
              <a:spcBef>
                <a:spcPts val="0"/>
              </a:spcBef>
              <a:spcAft>
                <a:spcPts val="0"/>
              </a:spcAft>
              <a:buSzPct val="159999"/>
              <a:buNone/>
            </a:pPr>
            <a:r>
              <a:rPr lang="vi"/>
              <a:t>So We have the the best param: rank: 4, MaxIter: 4, regularization: 0.35 </a:t>
            </a:r>
            <a:endParaRPr/>
          </a:p>
          <a:p>
            <a:pPr indent="0" lvl="0" marL="0" rtl="0" algn="l">
              <a:lnSpc>
                <a:spcPct val="115000"/>
              </a:lnSpc>
              <a:spcBef>
                <a:spcPts val="1200"/>
              </a:spcBef>
              <a:spcAft>
                <a:spcPts val="0"/>
              </a:spcAft>
              <a:buSzPct val="101052"/>
              <a:buNone/>
            </a:pPr>
            <a:r>
              <a:rPr lang="vi"/>
              <a:t>		</a:t>
            </a:r>
            <a:r>
              <a:rPr lang="vi" sz="2850"/>
              <a:t>RMSE: 1.3710067457429629</a:t>
            </a:r>
            <a:endParaRPr sz="2850"/>
          </a:p>
          <a:p>
            <a:pPr indent="0" lvl="0" marL="0" rtl="0" algn="l">
              <a:lnSpc>
                <a:spcPct val="115000"/>
              </a:lnSpc>
              <a:spcBef>
                <a:spcPts val="1200"/>
              </a:spcBef>
              <a:spcAft>
                <a:spcPts val="0"/>
              </a:spcAft>
              <a:buSzPct val="159999"/>
              <a:buNone/>
            </a:pPr>
            <a:r>
              <a:t/>
            </a:r>
            <a:endParaRPr/>
          </a:p>
          <a:p>
            <a:pPr indent="0" lvl="0" marL="0" rtl="0" algn="l">
              <a:lnSpc>
                <a:spcPct val="115000"/>
              </a:lnSpc>
              <a:spcBef>
                <a:spcPts val="1200"/>
              </a:spcBef>
              <a:spcAft>
                <a:spcPts val="0"/>
              </a:spcAft>
              <a:buSzPct val="112941"/>
              <a:buNone/>
            </a:pPr>
            <a:r>
              <a:rPr lang="vi" sz="2550"/>
              <a:t>Then we save model:</a:t>
            </a:r>
            <a:endParaRPr sz="2550"/>
          </a:p>
          <a:p>
            <a:pPr indent="0" lvl="0" marL="0" rtl="0" algn="l">
              <a:lnSpc>
                <a:spcPct val="115000"/>
              </a:lnSpc>
              <a:spcBef>
                <a:spcPts val="1200"/>
              </a:spcBef>
              <a:spcAft>
                <a:spcPts val="0"/>
              </a:spcAft>
              <a:buSzPct val="88615"/>
              <a:buNone/>
            </a:pPr>
            <a:r>
              <a:t/>
            </a:r>
            <a:endParaRPr sz="3250"/>
          </a:p>
          <a:p>
            <a:pPr indent="0" lvl="0" marL="0" rtl="0" algn="l">
              <a:lnSpc>
                <a:spcPct val="115000"/>
              </a:lnSpc>
              <a:spcBef>
                <a:spcPts val="1200"/>
              </a:spcBef>
              <a:spcAft>
                <a:spcPts val="0"/>
              </a:spcAft>
              <a:buSzPct val="159999"/>
              <a:buNone/>
            </a:pPr>
            <a:r>
              <a:rPr lang="vi"/>
              <a:t>				</a:t>
            </a:r>
            <a:endParaRPr/>
          </a:p>
          <a:p>
            <a:pPr indent="0" lvl="0" marL="0" rtl="0" algn="l">
              <a:lnSpc>
                <a:spcPct val="115000"/>
              </a:lnSpc>
              <a:spcBef>
                <a:spcPts val="1200"/>
              </a:spcBef>
              <a:spcAft>
                <a:spcPts val="0"/>
              </a:spcAft>
              <a:buSzPct val="112941"/>
              <a:buNone/>
            </a:pPr>
            <a:r>
              <a:rPr lang="vi" sz="2550"/>
              <a:t>And use for the specific user: this recommend for user:</a:t>
            </a:r>
            <a:endParaRPr sz="2550"/>
          </a:p>
          <a:p>
            <a:pPr indent="0" lvl="0" marL="0" rtl="0" algn="l">
              <a:lnSpc>
                <a:spcPct val="115000"/>
              </a:lnSpc>
              <a:spcBef>
                <a:spcPts val="1200"/>
              </a:spcBef>
              <a:spcAft>
                <a:spcPts val="0"/>
              </a:spcAft>
              <a:buSzPct val="159999"/>
              <a:buNone/>
            </a:pPr>
            <a:r>
              <a:t/>
            </a:r>
            <a:endParaRPr/>
          </a:p>
          <a:p>
            <a:pPr indent="0" lvl="0" marL="0" rtl="0" algn="l">
              <a:lnSpc>
                <a:spcPct val="115000"/>
              </a:lnSpc>
              <a:spcBef>
                <a:spcPts val="1200"/>
              </a:spcBef>
              <a:spcAft>
                <a:spcPts val="1200"/>
              </a:spcAft>
              <a:buSzPct val="159999"/>
              <a:buNone/>
            </a:pPr>
            <a:r>
              <a:t/>
            </a:r>
            <a:endParaRPr/>
          </a:p>
        </p:txBody>
      </p:sp>
      <p:sp>
        <p:nvSpPr>
          <p:cNvPr id="363" name="Google Shape;363;g17216104951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vi" sz="2500"/>
              <a:t>Yelp Restaurant </a:t>
            </a:r>
            <a:r>
              <a:rPr b="1" lang="vi" sz="2500">
                <a:highlight>
                  <a:srgbClr val="FFFFFF"/>
                </a:highlight>
                <a:latin typeface="Roboto"/>
                <a:ea typeface="Roboto"/>
                <a:cs typeface="Roboto"/>
                <a:sym typeface="Roboto"/>
              </a:rPr>
              <a:t>Recommendation</a:t>
            </a:r>
            <a:endParaRPr b="1" sz="2500">
              <a:highlight>
                <a:srgbClr val="FFFFFF"/>
              </a:highlight>
              <a:latin typeface="Roboto"/>
              <a:ea typeface="Roboto"/>
              <a:cs typeface="Roboto"/>
              <a:sym typeface="Roboto"/>
            </a:endParaRPr>
          </a:p>
          <a:p>
            <a:pPr indent="0" lvl="0" marL="0" rtl="0" algn="ctr">
              <a:lnSpc>
                <a:spcPct val="100000"/>
              </a:lnSpc>
              <a:spcBef>
                <a:spcPts val="0"/>
              </a:spcBef>
              <a:spcAft>
                <a:spcPts val="0"/>
              </a:spcAft>
              <a:buSzPts val="990"/>
              <a:buNone/>
            </a:pPr>
            <a:r>
              <a:rPr b="1" lang="vi" sz="2500"/>
              <a:t> System</a:t>
            </a:r>
            <a:endParaRPr b="1" sz="2500"/>
          </a:p>
        </p:txBody>
      </p:sp>
      <p:pic>
        <p:nvPicPr>
          <p:cNvPr id="364" name="Google Shape;364;g17216104951_0_0"/>
          <p:cNvPicPr preferRelativeResize="0"/>
          <p:nvPr/>
        </p:nvPicPr>
        <p:blipFill rotWithShape="1">
          <a:blip r:embed="rId3">
            <a:alphaModFix/>
          </a:blip>
          <a:srcRect b="0" l="0" r="0" t="0"/>
          <a:stretch/>
        </p:blipFill>
        <p:spPr>
          <a:xfrm>
            <a:off x="2336788" y="2426354"/>
            <a:ext cx="3495675" cy="868650"/>
          </a:xfrm>
          <a:prstGeom prst="rect">
            <a:avLst/>
          </a:prstGeom>
          <a:noFill/>
          <a:ln>
            <a:noFill/>
          </a:ln>
        </p:spPr>
      </p:pic>
      <p:pic>
        <p:nvPicPr>
          <p:cNvPr id="365" name="Google Shape;365;g17216104951_0_0"/>
          <p:cNvPicPr preferRelativeResize="0"/>
          <p:nvPr/>
        </p:nvPicPr>
        <p:blipFill rotWithShape="1">
          <a:blip r:embed="rId4">
            <a:alphaModFix/>
          </a:blip>
          <a:srcRect b="0" l="0" r="0" t="0"/>
          <a:stretch/>
        </p:blipFill>
        <p:spPr>
          <a:xfrm>
            <a:off x="5832475" y="2689175"/>
            <a:ext cx="2996266" cy="2530525"/>
          </a:xfrm>
          <a:prstGeom prst="rect">
            <a:avLst/>
          </a:prstGeom>
          <a:noFill/>
          <a:ln>
            <a:noFill/>
          </a:ln>
        </p:spPr>
      </p:pic>
      <p:sp>
        <p:nvSpPr>
          <p:cNvPr id="366" name="Google Shape;366;g17216104951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1c1184ee02b_2_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vi"/>
              <a:t>Conclusion</a:t>
            </a:r>
            <a:endParaRPr/>
          </a:p>
        </p:txBody>
      </p:sp>
      <p:sp>
        <p:nvSpPr>
          <p:cNvPr id="372" name="Google Shape;372;g1c1184ee02b_2_2"/>
          <p:cNvSpPr txBox="1"/>
          <p:nvPr>
            <p:ph idx="1" type="body"/>
          </p:nvPr>
        </p:nvSpPr>
        <p:spPr>
          <a:xfrm>
            <a:off x="311700" y="1152475"/>
            <a:ext cx="8520600" cy="3904500"/>
          </a:xfrm>
          <a:prstGeom prst="rect">
            <a:avLst/>
          </a:prstGeom>
          <a:noFill/>
          <a:ln>
            <a:noFill/>
          </a:ln>
        </p:spPr>
        <p:txBody>
          <a:bodyPr anchorCtr="0" anchor="ctr" bIns="91425" lIns="91425" spcFirstLastPara="1" rIns="91425" wrap="square" tIns="91425">
            <a:normAutofit lnSpcReduction="20000"/>
          </a:bodyPr>
          <a:lstStyle/>
          <a:p>
            <a:pPr indent="457200" lvl="0" marL="0" rtl="0" algn="l">
              <a:lnSpc>
                <a:spcPct val="115000"/>
              </a:lnSpc>
              <a:spcBef>
                <a:spcPts val="0"/>
              </a:spcBef>
              <a:spcAft>
                <a:spcPts val="0"/>
              </a:spcAft>
              <a:buSzPts val="1800"/>
              <a:buNone/>
            </a:pPr>
            <a:r>
              <a:rPr b="1" lang="vi"/>
              <a:t>Have done:</a:t>
            </a:r>
            <a:endParaRPr b="1"/>
          </a:p>
          <a:p>
            <a:pPr indent="0" lvl="0" marL="914400" rtl="0" algn="l">
              <a:lnSpc>
                <a:spcPct val="115000"/>
              </a:lnSpc>
              <a:spcBef>
                <a:spcPts val="1200"/>
              </a:spcBef>
              <a:spcAft>
                <a:spcPts val="0"/>
              </a:spcAft>
              <a:buSzPts val="1800"/>
              <a:buNone/>
            </a:pPr>
            <a:r>
              <a:rPr lang="vi"/>
              <a:t>Delta Architecture Knowledge</a:t>
            </a:r>
            <a:endParaRPr/>
          </a:p>
          <a:p>
            <a:pPr indent="0" lvl="0" marL="914400" rtl="0" algn="l">
              <a:lnSpc>
                <a:spcPct val="115000"/>
              </a:lnSpc>
              <a:spcBef>
                <a:spcPts val="1200"/>
              </a:spcBef>
              <a:spcAft>
                <a:spcPts val="0"/>
              </a:spcAft>
              <a:buSzPts val="1800"/>
              <a:buNone/>
            </a:pPr>
            <a:r>
              <a:rPr lang="vi"/>
              <a:t>Demo of Delta Architecture</a:t>
            </a:r>
            <a:endParaRPr/>
          </a:p>
          <a:p>
            <a:pPr indent="457200" lvl="0" marL="457200" rtl="0" algn="l">
              <a:lnSpc>
                <a:spcPct val="115000"/>
              </a:lnSpc>
              <a:spcBef>
                <a:spcPts val="1200"/>
              </a:spcBef>
              <a:spcAft>
                <a:spcPts val="0"/>
              </a:spcAft>
              <a:buSzPts val="1800"/>
              <a:buNone/>
            </a:pPr>
            <a:r>
              <a:rPr lang="vi"/>
              <a:t>Basic Application</a:t>
            </a:r>
            <a:endParaRPr/>
          </a:p>
          <a:p>
            <a:pPr indent="0" lvl="0" marL="457200" rtl="0" algn="l">
              <a:lnSpc>
                <a:spcPct val="115000"/>
              </a:lnSpc>
              <a:spcBef>
                <a:spcPts val="1200"/>
              </a:spcBef>
              <a:spcAft>
                <a:spcPts val="0"/>
              </a:spcAft>
              <a:buSzPts val="1800"/>
              <a:buNone/>
            </a:pPr>
            <a:r>
              <a:rPr b="1" lang="vi"/>
              <a:t>Remark:</a:t>
            </a:r>
            <a:endParaRPr b="1"/>
          </a:p>
          <a:p>
            <a:pPr indent="457200" lvl="0" marL="457200" rtl="0" algn="l">
              <a:lnSpc>
                <a:spcPct val="115000"/>
              </a:lnSpc>
              <a:spcBef>
                <a:spcPts val="1200"/>
              </a:spcBef>
              <a:spcAft>
                <a:spcPts val="0"/>
              </a:spcAft>
              <a:buSzPts val="1800"/>
              <a:buNone/>
            </a:pPr>
            <a:r>
              <a:rPr lang="vi"/>
              <a:t>Hard vs Complicated</a:t>
            </a:r>
            <a:endParaRPr/>
          </a:p>
          <a:p>
            <a:pPr indent="0" lvl="0" marL="914400" rtl="0" algn="l">
              <a:lnSpc>
                <a:spcPct val="115000"/>
              </a:lnSpc>
              <a:spcBef>
                <a:spcPts val="1200"/>
              </a:spcBef>
              <a:spcAft>
                <a:spcPts val="0"/>
              </a:spcAft>
              <a:buSzPts val="1800"/>
              <a:buNone/>
            </a:pPr>
            <a:r>
              <a:rPr lang="vi"/>
              <a:t>New</a:t>
            </a:r>
            <a:endParaRPr/>
          </a:p>
          <a:p>
            <a:pPr indent="0" lvl="0" marL="0" rtl="0" algn="l">
              <a:lnSpc>
                <a:spcPct val="115000"/>
              </a:lnSpc>
              <a:spcBef>
                <a:spcPts val="1200"/>
              </a:spcBef>
              <a:spcAft>
                <a:spcPts val="0"/>
              </a:spcAft>
              <a:buSzPts val="1800"/>
              <a:buNone/>
            </a:pPr>
            <a:r>
              <a:rPr lang="vi"/>
              <a:t>	</a:t>
            </a:r>
            <a:r>
              <a:rPr b="1" lang="vi"/>
              <a:t>Development</a:t>
            </a:r>
            <a:r>
              <a:rPr lang="vi"/>
              <a:t>:</a:t>
            </a:r>
            <a:endParaRPr/>
          </a:p>
          <a:p>
            <a:pPr indent="0" lvl="0" marL="0" rtl="0" algn="l">
              <a:lnSpc>
                <a:spcPct val="115000"/>
              </a:lnSpc>
              <a:spcBef>
                <a:spcPts val="1200"/>
              </a:spcBef>
              <a:spcAft>
                <a:spcPts val="1200"/>
              </a:spcAft>
              <a:buSzPts val="1800"/>
              <a:buNone/>
            </a:pPr>
            <a:r>
              <a:rPr lang="vi"/>
              <a:t>		Build app using delta architecture then recommend for user</a:t>
            </a:r>
            <a:endParaRPr/>
          </a:p>
        </p:txBody>
      </p:sp>
      <p:sp>
        <p:nvSpPr>
          <p:cNvPr id="373" name="Google Shape;373;g1c1184ee02b_2_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1b105a9c4ae_0_37"/>
          <p:cNvSpPr txBox="1"/>
          <p:nvPr>
            <p:ph type="title"/>
          </p:nvPr>
        </p:nvSpPr>
        <p:spPr>
          <a:xfrm>
            <a:off x="311700" y="21271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vi" sz="4120"/>
              <a:t>THANKS</a:t>
            </a:r>
            <a:endParaRPr sz="4120"/>
          </a:p>
        </p:txBody>
      </p:sp>
      <p:sp>
        <p:nvSpPr>
          <p:cNvPr id="379" name="Google Shape;379;g1b105a9c4ae_0_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1cc1d62469a_0_20"/>
          <p:cNvSpPr txBox="1"/>
          <p:nvPr/>
        </p:nvSpPr>
        <p:spPr>
          <a:xfrm>
            <a:off x="325800" y="642925"/>
            <a:ext cx="8492400" cy="3879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vi" sz="1500">
                <a:solidFill>
                  <a:srgbClr val="0F2149"/>
                </a:solidFill>
              </a:rPr>
              <a:t>Dưới đây là một số nhược điểm của việc sử dụng hệ thống kiến ​​trúc Lambda:</a:t>
            </a:r>
            <a:endParaRPr sz="1500">
              <a:solidFill>
                <a:srgbClr val="0F2149"/>
              </a:solidFill>
            </a:endParaRPr>
          </a:p>
          <a:p>
            <a:pPr indent="-323850" lvl="0" marL="457200" rtl="0" algn="just">
              <a:lnSpc>
                <a:spcPct val="150000"/>
              </a:lnSpc>
              <a:spcBef>
                <a:spcPts val="0"/>
              </a:spcBef>
              <a:spcAft>
                <a:spcPts val="0"/>
              </a:spcAft>
              <a:buClr>
                <a:srgbClr val="0F2149"/>
              </a:buClr>
              <a:buSzPts val="1500"/>
              <a:buChar char="●"/>
            </a:pPr>
            <a:r>
              <a:rPr lang="vi" sz="1500">
                <a:solidFill>
                  <a:srgbClr val="0F2149"/>
                </a:solidFill>
              </a:rPr>
              <a:t>Độ phức tạp: Kiến trúc Lambda là một hệ thống phức tạp sử dụng nhiều lớp và hệ thống để xử lý và lưu trữ dữ liệu. Mặc dù các lớp của nó được thiết kế cho các đường ống khác nhau, logic có các phần trùng lặp gây ra chi phí viết mã không cần thiết cho các lập trình viên.</a:t>
            </a:r>
            <a:endParaRPr sz="1500">
              <a:solidFill>
                <a:srgbClr val="0F2149"/>
              </a:solidFill>
            </a:endParaRPr>
          </a:p>
          <a:p>
            <a:pPr indent="0" lvl="0" marL="914400" rtl="0" algn="just">
              <a:lnSpc>
                <a:spcPct val="150000"/>
              </a:lnSpc>
              <a:spcBef>
                <a:spcPts val="0"/>
              </a:spcBef>
              <a:spcAft>
                <a:spcPts val="0"/>
              </a:spcAft>
              <a:buNone/>
            </a:pPr>
            <a:r>
              <a:t/>
            </a:r>
            <a:endParaRPr sz="1500">
              <a:solidFill>
                <a:srgbClr val="0F2149"/>
              </a:solidFill>
            </a:endParaRPr>
          </a:p>
          <a:p>
            <a:pPr indent="-323850" lvl="0" marL="457200" rtl="0" algn="just">
              <a:lnSpc>
                <a:spcPct val="150000"/>
              </a:lnSpc>
              <a:spcBef>
                <a:spcPts val="0"/>
              </a:spcBef>
              <a:spcAft>
                <a:spcPts val="0"/>
              </a:spcAft>
              <a:buClr>
                <a:srgbClr val="0F2149"/>
              </a:buClr>
              <a:buSzPts val="1500"/>
              <a:buChar char="●"/>
            </a:pPr>
            <a:r>
              <a:rPr lang="vi" sz="1500">
                <a:solidFill>
                  <a:srgbClr val="0F2149"/>
                </a:solidFill>
              </a:rPr>
              <a:t>Lỗi và sự khác biệt về dữ liệu: Với việc triển khai gấp đôi các quy trình công việc khác nhau (mặc dù tuân theo cùng một logic, vấn đề triển khai), có thể gặp phải sự cố về các kết quả khác nhau từ các công cụ xử lý hàng loạt và luồng. Khó tìm, khó gỡ lỗi.</a:t>
            </a:r>
            <a:endParaRPr sz="1500">
              <a:solidFill>
                <a:srgbClr val="0F2149"/>
              </a:solidFill>
            </a:endParaRPr>
          </a:p>
          <a:p>
            <a:pPr indent="0" lvl="0" marL="914400" rtl="0" algn="just">
              <a:lnSpc>
                <a:spcPct val="150000"/>
              </a:lnSpc>
              <a:spcBef>
                <a:spcPts val="0"/>
              </a:spcBef>
              <a:spcAft>
                <a:spcPts val="0"/>
              </a:spcAft>
              <a:buNone/>
            </a:pPr>
            <a:r>
              <a:t/>
            </a:r>
            <a:endParaRPr sz="1500">
              <a:solidFill>
                <a:srgbClr val="0F2149"/>
              </a:solidFill>
            </a:endParaRPr>
          </a:p>
          <a:p>
            <a:pPr indent="-323850" lvl="0" marL="457200" rtl="0" algn="just">
              <a:lnSpc>
                <a:spcPct val="150000"/>
              </a:lnSpc>
              <a:spcBef>
                <a:spcPts val="0"/>
              </a:spcBef>
              <a:spcAft>
                <a:spcPts val="0"/>
              </a:spcAft>
              <a:buClr>
                <a:srgbClr val="0F2149"/>
              </a:buClr>
              <a:buSzPts val="1500"/>
              <a:buChar char="●"/>
            </a:pPr>
            <a:r>
              <a:rPr lang="vi" sz="1500">
                <a:solidFill>
                  <a:srgbClr val="0F2149"/>
                </a:solidFill>
              </a:rPr>
              <a:t>Khóa kiến ​​trúc: Có thể rất khó để sắp xếp lại hoặc di chuyển dữ liệu hiện có được lưu trữ trong kiến ​​trúc Lambda.</a:t>
            </a:r>
            <a:endParaRPr sz="1500">
              <a:solidFill>
                <a:srgbClr val="0F2149"/>
              </a:solidFill>
            </a:endParaRPr>
          </a:p>
        </p:txBody>
      </p:sp>
      <p:sp>
        <p:nvSpPr>
          <p:cNvPr id="85" name="Google Shape;85;g1cc1d62469a_0_20"/>
          <p:cNvSpPr txBox="1"/>
          <p:nvPr/>
        </p:nvSpPr>
        <p:spPr>
          <a:xfrm>
            <a:off x="76750" y="67175"/>
            <a:ext cx="552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t>1 - Vấn đề - Kiến trúc Lambda</a:t>
            </a:r>
            <a:endParaRPr b="1"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91" name="Google Shape;91;p2"/>
          <p:cNvSpPr txBox="1"/>
          <p:nvPr/>
        </p:nvSpPr>
        <p:spPr>
          <a:xfrm>
            <a:off x="76750" y="67175"/>
            <a:ext cx="552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t>1 - Vấn đề - Kiến trúc Kappa</a:t>
            </a:r>
            <a:endParaRPr b="1" sz="1700"/>
          </a:p>
        </p:txBody>
      </p:sp>
      <p:pic>
        <p:nvPicPr>
          <p:cNvPr id="92" name="Google Shape;92;p2"/>
          <p:cNvPicPr preferRelativeResize="0"/>
          <p:nvPr/>
        </p:nvPicPr>
        <p:blipFill>
          <a:blip r:embed="rId3">
            <a:alphaModFix/>
          </a:blip>
          <a:stretch>
            <a:fillRect/>
          </a:stretch>
        </p:blipFill>
        <p:spPr>
          <a:xfrm>
            <a:off x="2517875" y="704350"/>
            <a:ext cx="4108250" cy="4131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g1cc1d62469a_0_57"/>
          <p:cNvPicPr preferRelativeResize="0"/>
          <p:nvPr/>
        </p:nvPicPr>
        <p:blipFill rotWithShape="1">
          <a:blip r:embed="rId3">
            <a:alphaModFix/>
          </a:blip>
          <a:srcRect b="0" l="0" r="0" t="0"/>
          <a:stretch/>
        </p:blipFill>
        <p:spPr>
          <a:xfrm>
            <a:off x="733518" y="574625"/>
            <a:ext cx="7925158" cy="4568875"/>
          </a:xfrm>
          <a:prstGeom prst="rect">
            <a:avLst/>
          </a:prstGeom>
          <a:noFill/>
          <a:ln>
            <a:noFill/>
          </a:ln>
        </p:spPr>
      </p:pic>
      <p:sp>
        <p:nvSpPr>
          <p:cNvPr id="98" name="Google Shape;98;g1cc1d62469a_0_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99" name="Google Shape;99;g1cc1d62469a_0_57"/>
          <p:cNvSpPr txBox="1"/>
          <p:nvPr/>
        </p:nvSpPr>
        <p:spPr>
          <a:xfrm>
            <a:off x="76750" y="67175"/>
            <a:ext cx="552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t>1 - Vấn đề - Kiến trúc Kappa</a:t>
            </a:r>
            <a:endParaRPr b="1"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1cc1d62469a_0_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105" name="Google Shape;105;g1cc1d62469a_0_29"/>
          <p:cNvSpPr txBox="1"/>
          <p:nvPr/>
        </p:nvSpPr>
        <p:spPr>
          <a:xfrm>
            <a:off x="76750" y="67175"/>
            <a:ext cx="552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t>1 - Vấn đề - Kiến trúc Kappa</a:t>
            </a:r>
            <a:endParaRPr b="1" sz="1700"/>
          </a:p>
        </p:txBody>
      </p:sp>
      <p:sp>
        <p:nvSpPr>
          <p:cNvPr id="106" name="Google Shape;106;g1cc1d62469a_0_29"/>
          <p:cNvSpPr txBox="1"/>
          <p:nvPr/>
        </p:nvSpPr>
        <p:spPr>
          <a:xfrm>
            <a:off x="503250" y="795925"/>
            <a:ext cx="8137500" cy="41328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lang="vi" sz="1500">
                <a:solidFill>
                  <a:srgbClr val="0F2149"/>
                </a:solidFill>
              </a:rPr>
              <a:t>Trong kiến ​​trúc Kappa, không cần lớp lô riêng biệt vì tất cả dữ liệu được xử lý bằng hệ thống phát trực tuyến chỉ trong lớp speed. Ngoài những thứ khác, hệ thống như vậy phải có thông lượng xử lý cao và khả năng mở rộng mạnh mẽ để duy trì luồng dữ liệu liên tục không thay đổi. </a:t>
            </a:r>
            <a:endParaRPr sz="1500">
              <a:solidFill>
                <a:srgbClr val="0F2149"/>
              </a:solidFill>
            </a:endParaRPr>
          </a:p>
          <a:p>
            <a:pPr indent="457200" lvl="0" marL="0" rtl="0" algn="l">
              <a:lnSpc>
                <a:spcPct val="115000"/>
              </a:lnSpc>
              <a:spcBef>
                <a:spcPts val="0"/>
              </a:spcBef>
              <a:spcAft>
                <a:spcPts val="0"/>
              </a:spcAft>
              <a:buNone/>
            </a:pPr>
            <a:r>
              <a:rPr lang="vi" sz="1500">
                <a:solidFill>
                  <a:srgbClr val="0F2149"/>
                </a:solidFill>
              </a:rPr>
              <a:t>Thay vì xử lý dữ liệu hai lần như trong kiến ​​trúc Lambda, Kappa chỉ xử lý dữ liệu luồng một lần và hiển thị dưới dạng chế độ xem thời gian thực bằng cách sử dụng các công nghệ như Spark. </a:t>
            </a:r>
            <a:endParaRPr sz="1500">
              <a:solidFill>
                <a:srgbClr val="0F2149"/>
              </a:solidFill>
            </a:endParaRPr>
          </a:p>
          <a:p>
            <a:pPr indent="457200" lvl="0" marL="0" rtl="0" algn="l">
              <a:lnSpc>
                <a:spcPct val="115000"/>
              </a:lnSpc>
              <a:spcBef>
                <a:spcPts val="0"/>
              </a:spcBef>
              <a:spcAft>
                <a:spcPts val="0"/>
              </a:spcAft>
              <a:buNone/>
            </a:pPr>
            <a:r>
              <a:rPr lang="vi" sz="1500">
                <a:solidFill>
                  <a:srgbClr val="0F2149"/>
                </a:solidFill>
              </a:rPr>
              <a:t>Tất cả dữ liệu, bất kể nguồn và loại dữ liệu, đều được lưu giữ trong một luồng và người đăng ký (tức là người dùng cuối) sẽ phát lại các luồng được tính toán trước trong khoảng thời gian mong muốn dựa trên trường hợp sử dụng. </a:t>
            </a:r>
            <a:endParaRPr sz="1500">
              <a:solidFill>
                <a:srgbClr val="0F2149"/>
              </a:solidFill>
            </a:endParaRPr>
          </a:p>
          <a:p>
            <a:pPr indent="457200" lvl="0" marL="0" rtl="0" algn="l">
              <a:lnSpc>
                <a:spcPct val="115000"/>
              </a:lnSpc>
              <a:spcBef>
                <a:spcPts val="0"/>
              </a:spcBef>
              <a:spcAft>
                <a:spcPts val="0"/>
              </a:spcAft>
              <a:buNone/>
            </a:pPr>
            <a:r>
              <a:rPr lang="vi" sz="1500">
                <a:solidFill>
                  <a:srgbClr val="0F2149"/>
                </a:solidFill>
              </a:rPr>
              <a:t>Do thiếu kho dữ liệu hợp nhất tất cả dữ liệu tại một nơi, hệ thống phát trực tuyến có thể cần duy trì hàng đợi hoạt động trong nhiều năm (tức là thời gian nó tồn tại) để hỗ trợ các trường hợp sử dụng cần phát lại lượng lớn dữ liệu lịch sử (tương đương với lớp lô trong Lambda).</a:t>
            </a:r>
            <a:endParaRPr sz="1500">
              <a:solidFill>
                <a:srgbClr val="0F2149"/>
              </a:solidFill>
            </a:endParaRPr>
          </a:p>
          <a:p>
            <a:pPr indent="0" lvl="0" marL="0" rtl="0" algn="l">
              <a:lnSpc>
                <a:spcPct val="115000"/>
              </a:lnSpc>
              <a:spcBef>
                <a:spcPts val="0"/>
              </a:spcBef>
              <a:spcAft>
                <a:spcPts val="0"/>
              </a:spcAft>
              <a:buNone/>
            </a:pPr>
            <a:r>
              <a:t/>
            </a:r>
            <a:endParaRPr sz="1500">
              <a:solidFill>
                <a:srgbClr val="0F214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vi"/>
              <a:t>‹#›</a:t>
            </a:fld>
            <a:endParaRPr/>
          </a:p>
        </p:txBody>
      </p:sp>
      <p:sp>
        <p:nvSpPr>
          <p:cNvPr id="112" name="Google Shape;112;p3"/>
          <p:cNvSpPr txBox="1"/>
          <p:nvPr/>
        </p:nvSpPr>
        <p:spPr>
          <a:xfrm>
            <a:off x="76750" y="67175"/>
            <a:ext cx="552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t>1 - Giải pháp - Kiến trúc Delta</a:t>
            </a:r>
            <a:endParaRPr b="1" sz="1700"/>
          </a:p>
        </p:txBody>
      </p:sp>
      <p:sp>
        <p:nvSpPr>
          <p:cNvPr id="113" name="Google Shape;113;p3"/>
          <p:cNvSpPr txBox="1"/>
          <p:nvPr/>
        </p:nvSpPr>
        <p:spPr>
          <a:xfrm>
            <a:off x="623750" y="606825"/>
            <a:ext cx="77727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vi" sz="1500">
                <a:solidFill>
                  <a:srgbClr val="0F2149"/>
                </a:solidFill>
              </a:rPr>
              <a:t>Cho đến gần đây, Lambda và Kappa là hai kiến ​​trúc chính duy nhất để xử lý lượng dữ liệu khổng lồ. Cả hai đều có điểm mạnh và điểm yếu, nhưng chúng ta có thể thấy rằng trong nhiều trường hợp, Lambda là lựa chọn thiết thực hơn do có hồ dữ liệu để xử lý hàng loạt dữ liệu ở trạng thái nghỉ.</a:t>
            </a:r>
            <a:endParaRPr sz="1500">
              <a:solidFill>
                <a:srgbClr val="0F2149"/>
              </a:solidFill>
            </a:endParaRPr>
          </a:p>
        </p:txBody>
      </p:sp>
      <p:pic>
        <p:nvPicPr>
          <p:cNvPr id="114" name="Google Shape;114;p3"/>
          <p:cNvPicPr preferRelativeResize="0"/>
          <p:nvPr/>
        </p:nvPicPr>
        <p:blipFill>
          <a:blip r:embed="rId3">
            <a:alphaModFix/>
          </a:blip>
          <a:stretch>
            <a:fillRect/>
          </a:stretch>
        </p:blipFill>
        <p:spPr>
          <a:xfrm>
            <a:off x="1687775" y="1912075"/>
            <a:ext cx="5341412" cy="31447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